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7" r:id="rId2"/>
    <p:sldId id="293" r:id="rId3"/>
    <p:sldId id="295" r:id="rId4"/>
    <p:sldId id="294" r:id="rId5"/>
    <p:sldId id="298" r:id="rId6"/>
    <p:sldId id="299" r:id="rId7"/>
    <p:sldId id="274" r:id="rId8"/>
    <p:sldId id="301" r:id="rId9"/>
    <p:sldId id="303" r:id="rId10"/>
    <p:sldId id="302" r:id="rId11"/>
    <p:sldId id="275" r:id="rId12"/>
    <p:sldId id="305" r:id="rId13"/>
    <p:sldId id="280" r:id="rId14"/>
    <p:sldId id="304" r:id="rId15"/>
    <p:sldId id="281" r:id="rId16"/>
    <p:sldId id="282" r:id="rId17"/>
    <p:sldId id="283" r:id="rId18"/>
    <p:sldId id="284" r:id="rId19"/>
    <p:sldId id="286" r:id="rId20"/>
    <p:sldId id="287" r:id="rId21"/>
    <p:sldId id="288" r:id="rId22"/>
    <p:sldId id="285" r:id="rId23"/>
    <p:sldId id="278" r:id="rId24"/>
    <p:sldId id="306" r:id="rId25"/>
    <p:sldId id="30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31A"/>
    <a:srgbClr val="DA8200"/>
    <a:srgbClr val="A75619"/>
    <a:srgbClr val="D0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67D66-9F55-48E2-BB3C-762965B5E639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BC47-44E5-4828-A663-409AC5C7C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1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BE084CC-432F-4423-96E4-15100E4251CE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35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F2C9B7-35B1-4D66-A93B-5D0D1A1AA0C9}" type="slidenum">
              <a:rPr lang="en-US" altLang="ru-RU" sz="1200"/>
              <a:pPr/>
              <a:t>22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783318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BE084CC-432F-4423-96E4-15100E4251CE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3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090DDF-97DA-4F1E-AE3D-165FA8C6D147}" type="slidenum">
              <a:rPr lang="en-US" altLang="ru-RU" sz="1200"/>
              <a:pPr/>
              <a:t>12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2650662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C0C135-ED9B-4BBD-9A07-23325C89E4E4}" type="slidenum">
              <a:rPr lang="en-US" altLang="ru-RU" sz="1200"/>
              <a:pPr/>
              <a:t>15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3260011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7A78B2-2835-49A2-8907-247F03801163}" type="slidenum">
              <a:rPr lang="en-US" altLang="ru-RU" sz="1200"/>
              <a:pPr/>
              <a:t>16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179865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00B3C0-602D-4DF9-A68D-632A1F665BEB}" type="slidenum">
              <a:rPr lang="en-US" altLang="ru-RU" sz="1200"/>
              <a:pPr/>
              <a:t>17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407489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68116E-DAF7-4B6C-AACB-DFDFF3ADE501}" type="slidenum">
              <a:rPr lang="en-US" altLang="ru-RU" sz="1200"/>
              <a:pPr/>
              <a:t>18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1949844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9D6E48-1AC1-46A4-9F99-AB7A061959D7}" type="slidenum">
              <a:rPr lang="en-US" altLang="ru-RU" sz="1200"/>
              <a:pPr/>
              <a:t>19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103439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F9E3D15-A855-4389-BEC9-36EBF46726F2}" type="slidenum">
              <a:rPr lang="en-US" altLang="ru-RU" sz="1200"/>
              <a:pPr/>
              <a:t>20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62186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B993BE-952B-4F47-8A3F-507C3BE03A16}" type="slidenum">
              <a:rPr lang="en-US" altLang="ru-RU" sz="1200"/>
              <a:pPr/>
              <a:t>21</a:t>
            </a:fld>
            <a:endParaRPr lang="en-US" altLang="ru-RU" sz="1200"/>
          </a:p>
        </p:txBody>
      </p:sp>
    </p:spTree>
    <p:extLst>
      <p:ext uri="{BB962C8B-B14F-4D97-AF65-F5344CB8AC3E}">
        <p14:creationId xmlns:p14="http://schemas.microsoft.com/office/powerpoint/2010/main" val="388747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1873-79AB-4BEF-A10D-9BABC43C7F7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D1B-552C-41D1-B69F-E0617BD2F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5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1873-79AB-4BEF-A10D-9BABC43C7F7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D1B-552C-41D1-B69F-E0617BD2F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3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1873-79AB-4BEF-A10D-9BABC43C7F7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D1B-552C-41D1-B69F-E0617BD2F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2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1873-79AB-4BEF-A10D-9BABC43C7F7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D1B-552C-41D1-B69F-E0617BD2F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5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1873-79AB-4BEF-A10D-9BABC43C7F7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D1B-552C-41D1-B69F-E0617BD2F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5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1873-79AB-4BEF-A10D-9BABC43C7F7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D1B-552C-41D1-B69F-E0617BD2F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2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1873-79AB-4BEF-A10D-9BABC43C7F7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D1B-552C-41D1-B69F-E0617BD2F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7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1873-79AB-4BEF-A10D-9BABC43C7F7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D1B-552C-41D1-B69F-E0617BD2F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8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1873-79AB-4BEF-A10D-9BABC43C7F7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D1B-552C-41D1-B69F-E0617BD2F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0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1873-79AB-4BEF-A10D-9BABC43C7F7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D1B-552C-41D1-B69F-E0617BD2F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1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1873-79AB-4BEF-A10D-9BABC43C7F7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5D1B-552C-41D1-B69F-E0617BD2F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5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1873-79AB-4BEF-A10D-9BABC43C7F70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5D1B-552C-41D1-B69F-E0617BD2F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7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18" Type="http://schemas.openxmlformats.org/officeDocument/2006/relationships/image" Target="../media/image6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1.pn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18" Type="http://schemas.openxmlformats.org/officeDocument/2006/relationships/image" Target="../media/image39.png"/><Relationship Id="rId26" Type="http://schemas.openxmlformats.org/officeDocument/2006/relationships/image" Target="../media/image73.png"/><Relationship Id="rId39" Type="http://schemas.openxmlformats.org/officeDocument/2006/relationships/image" Target="../media/image86.jpeg"/><Relationship Id="rId3" Type="http://schemas.openxmlformats.org/officeDocument/2006/relationships/image" Target="../media/image68.png"/><Relationship Id="rId21" Type="http://schemas.openxmlformats.org/officeDocument/2006/relationships/image" Target="../media/image26.png"/><Relationship Id="rId34" Type="http://schemas.openxmlformats.org/officeDocument/2006/relationships/image" Target="../media/image81.png"/><Relationship Id="rId7" Type="http://schemas.openxmlformats.org/officeDocument/2006/relationships/image" Target="../media/image17.pn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70.jpe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25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5" Type="http://schemas.openxmlformats.org/officeDocument/2006/relationships/image" Target="../media/image35.png"/><Relationship Id="rId15" Type="http://schemas.openxmlformats.org/officeDocument/2006/relationships/image" Target="../media/image31.png"/><Relationship Id="rId23" Type="http://schemas.openxmlformats.org/officeDocument/2006/relationships/image" Target="../media/image34.png"/><Relationship Id="rId28" Type="http://schemas.openxmlformats.org/officeDocument/2006/relationships/image" Target="../media/image75.jpeg"/><Relationship Id="rId36" Type="http://schemas.openxmlformats.org/officeDocument/2006/relationships/image" Target="../media/image83.png"/><Relationship Id="rId10" Type="http://schemas.openxmlformats.org/officeDocument/2006/relationships/image" Target="../media/image45.jpeg"/><Relationship Id="rId19" Type="http://schemas.openxmlformats.org/officeDocument/2006/relationships/image" Target="../media/image32.png"/><Relationship Id="rId31" Type="http://schemas.openxmlformats.org/officeDocument/2006/relationships/image" Target="../media/image78.png"/><Relationship Id="rId4" Type="http://schemas.openxmlformats.org/officeDocument/2006/relationships/image" Target="../media/image69.png"/><Relationship Id="rId9" Type="http://schemas.openxmlformats.org/officeDocument/2006/relationships/image" Target="../media/image44.png"/><Relationship Id="rId14" Type="http://schemas.openxmlformats.org/officeDocument/2006/relationships/image" Target="../media/image33.png"/><Relationship Id="rId22" Type="http://schemas.openxmlformats.org/officeDocument/2006/relationships/image" Target="../media/image19.png"/><Relationship Id="rId27" Type="http://schemas.openxmlformats.org/officeDocument/2006/relationships/image" Target="../media/image74.png"/><Relationship Id="rId30" Type="http://schemas.openxmlformats.org/officeDocument/2006/relationships/image" Target="../media/image77.jpeg"/><Relationship Id="rId35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88.png"/><Relationship Id="rId3" Type="http://schemas.openxmlformats.org/officeDocument/2006/relationships/image" Target="../media/image87.png"/><Relationship Id="rId7" Type="http://schemas.openxmlformats.org/officeDocument/2006/relationships/image" Target="../media/image34.png"/><Relationship Id="rId12" Type="http://schemas.openxmlformats.org/officeDocument/2006/relationships/image" Target="../media/image19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18.png"/><Relationship Id="rId5" Type="http://schemas.openxmlformats.org/officeDocument/2006/relationships/image" Target="../media/image41.png"/><Relationship Id="rId15" Type="http://schemas.openxmlformats.org/officeDocument/2006/relationships/image" Target="../media/image90.jpe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3.png"/><Relationship Id="rId1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20.png"/><Relationship Id="rId18" Type="http://schemas.openxmlformats.org/officeDocument/2006/relationships/image" Target="../media/image99.png"/><Relationship Id="rId26" Type="http://schemas.openxmlformats.org/officeDocument/2006/relationships/image" Target="../media/image18.png"/><Relationship Id="rId3" Type="http://schemas.openxmlformats.org/officeDocument/2006/relationships/image" Target="../media/image93.png"/><Relationship Id="rId21" Type="http://schemas.openxmlformats.org/officeDocument/2006/relationships/image" Target="../media/image102.jpeg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17" Type="http://schemas.openxmlformats.org/officeDocument/2006/relationships/image" Target="../media/image98.png"/><Relationship Id="rId25" Type="http://schemas.openxmlformats.org/officeDocument/2006/relationships/image" Target="../media/image10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11" Type="http://schemas.openxmlformats.org/officeDocument/2006/relationships/image" Target="../media/image27.png"/><Relationship Id="rId24" Type="http://schemas.openxmlformats.org/officeDocument/2006/relationships/image" Target="../media/image31.png"/><Relationship Id="rId5" Type="http://schemas.openxmlformats.org/officeDocument/2006/relationships/image" Target="../media/image34.png"/><Relationship Id="rId15" Type="http://schemas.openxmlformats.org/officeDocument/2006/relationships/image" Target="../media/image96.png"/><Relationship Id="rId23" Type="http://schemas.openxmlformats.org/officeDocument/2006/relationships/image" Target="../media/image33.png"/><Relationship Id="rId28" Type="http://schemas.openxmlformats.org/officeDocument/2006/relationships/image" Target="../media/image105.png"/><Relationship Id="rId10" Type="http://schemas.openxmlformats.org/officeDocument/2006/relationships/image" Target="../media/image17.png"/><Relationship Id="rId19" Type="http://schemas.openxmlformats.org/officeDocument/2006/relationships/image" Target="../media/image100.png"/><Relationship Id="rId4" Type="http://schemas.openxmlformats.org/officeDocument/2006/relationships/image" Target="../media/image41.png"/><Relationship Id="rId9" Type="http://schemas.openxmlformats.org/officeDocument/2006/relationships/image" Target="../media/image19.png"/><Relationship Id="rId14" Type="http://schemas.openxmlformats.org/officeDocument/2006/relationships/image" Target="../media/image95.png"/><Relationship Id="rId22" Type="http://schemas.openxmlformats.org/officeDocument/2006/relationships/image" Target="../media/image43.png"/><Relationship Id="rId27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26" Type="http://schemas.openxmlformats.org/officeDocument/2006/relationships/image" Target="../media/image43.png"/><Relationship Id="rId3" Type="http://schemas.openxmlformats.org/officeDocument/2006/relationships/image" Target="../media/image106.png"/><Relationship Id="rId21" Type="http://schemas.openxmlformats.org/officeDocument/2006/relationships/image" Target="../media/image45.jpeg"/><Relationship Id="rId34" Type="http://schemas.openxmlformats.org/officeDocument/2006/relationships/image" Target="../media/image120.png"/><Relationship Id="rId7" Type="http://schemas.openxmlformats.org/officeDocument/2006/relationships/image" Target="../media/image25.png"/><Relationship Id="rId12" Type="http://schemas.openxmlformats.org/officeDocument/2006/relationships/image" Target="../media/image109.png"/><Relationship Id="rId17" Type="http://schemas.openxmlformats.org/officeDocument/2006/relationships/image" Target="../media/image19.png"/><Relationship Id="rId25" Type="http://schemas.openxmlformats.org/officeDocument/2006/relationships/image" Target="../media/image113.png"/><Relationship Id="rId33" Type="http://schemas.openxmlformats.org/officeDocument/2006/relationships/image" Target="../media/image1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20" Type="http://schemas.openxmlformats.org/officeDocument/2006/relationships/image" Target="../media/image110.jpe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28.png"/><Relationship Id="rId24" Type="http://schemas.openxmlformats.org/officeDocument/2006/relationships/image" Target="../media/image112.jpeg"/><Relationship Id="rId32" Type="http://schemas.openxmlformats.org/officeDocument/2006/relationships/image" Target="../media/image118.png"/><Relationship Id="rId5" Type="http://schemas.openxmlformats.org/officeDocument/2006/relationships/image" Target="../media/image20.png"/><Relationship Id="rId15" Type="http://schemas.openxmlformats.org/officeDocument/2006/relationships/image" Target="../media/image16.png"/><Relationship Id="rId23" Type="http://schemas.openxmlformats.org/officeDocument/2006/relationships/image" Target="../media/image111.png"/><Relationship Id="rId28" Type="http://schemas.openxmlformats.org/officeDocument/2006/relationships/image" Target="../media/image41.png"/><Relationship Id="rId36" Type="http://schemas.openxmlformats.org/officeDocument/2006/relationships/image" Target="../media/image122.png"/><Relationship Id="rId10" Type="http://schemas.openxmlformats.org/officeDocument/2006/relationships/image" Target="../media/image33.png"/><Relationship Id="rId19" Type="http://schemas.openxmlformats.org/officeDocument/2006/relationships/image" Target="../media/image29.png"/><Relationship Id="rId31" Type="http://schemas.openxmlformats.org/officeDocument/2006/relationships/image" Target="../media/image117.png"/><Relationship Id="rId4" Type="http://schemas.openxmlformats.org/officeDocument/2006/relationships/image" Target="../media/image107.png"/><Relationship Id="rId9" Type="http://schemas.openxmlformats.org/officeDocument/2006/relationships/image" Target="../media/image108.png"/><Relationship Id="rId14" Type="http://schemas.openxmlformats.org/officeDocument/2006/relationships/image" Target="../media/image26.png"/><Relationship Id="rId22" Type="http://schemas.openxmlformats.org/officeDocument/2006/relationships/image" Target="../media/image58.png"/><Relationship Id="rId27" Type="http://schemas.openxmlformats.org/officeDocument/2006/relationships/image" Target="../media/image114.png"/><Relationship Id="rId30" Type="http://schemas.openxmlformats.org/officeDocument/2006/relationships/image" Target="../media/image116.png"/><Relationship Id="rId35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22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4.jpe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image" Target="../media/image141.png"/><Relationship Id="rId18" Type="http://schemas.openxmlformats.org/officeDocument/2006/relationships/image" Target="../media/image125.png"/><Relationship Id="rId3" Type="http://schemas.openxmlformats.org/officeDocument/2006/relationships/image" Target="../media/image123.png"/><Relationship Id="rId7" Type="http://schemas.openxmlformats.org/officeDocument/2006/relationships/image" Target="../media/image137.png"/><Relationship Id="rId12" Type="http://schemas.openxmlformats.org/officeDocument/2006/relationships/image" Target="../media/image140.pn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9.png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139.png"/><Relationship Id="rId5" Type="http://schemas.openxmlformats.org/officeDocument/2006/relationships/image" Target="../media/image127.png"/><Relationship Id="rId15" Type="http://schemas.openxmlformats.org/officeDocument/2006/relationships/image" Target="../media/image128.png"/><Relationship Id="rId10" Type="http://schemas.openxmlformats.org/officeDocument/2006/relationships/image" Target="../media/image122.png"/><Relationship Id="rId19" Type="http://schemas.openxmlformats.org/officeDocument/2006/relationships/image" Target="../media/image124.png"/><Relationship Id="rId4" Type="http://schemas.openxmlformats.org/officeDocument/2006/relationships/image" Target="../media/image126.png"/><Relationship Id="rId9" Type="http://schemas.openxmlformats.org/officeDocument/2006/relationships/image" Target="../media/image132.png"/><Relationship Id="rId14" Type="http://schemas.openxmlformats.org/officeDocument/2006/relationships/image" Target="../media/image1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47.png"/><Relationship Id="rId3" Type="http://schemas.openxmlformats.org/officeDocument/2006/relationships/image" Target="../media/image145.png"/><Relationship Id="rId7" Type="http://schemas.openxmlformats.org/officeDocument/2006/relationships/image" Target="../media/image126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5.png"/><Relationship Id="rId11" Type="http://schemas.openxmlformats.org/officeDocument/2006/relationships/image" Target="../media/image128.png"/><Relationship Id="rId5" Type="http://schemas.openxmlformats.org/officeDocument/2006/relationships/image" Target="../media/image124.png"/><Relationship Id="rId15" Type="http://schemas.openxmlformats.org/officeDocument/2006/relationships/image" Target="../media/image149.jpeg"/><Relationship Id="rId10" Type="http://schemas.openxmlformats.org/officeDocument/2006/relationships/image" Target="../media/image146.png"/><Relationship Id="rId4" Type="http://schemas.openxmlformats.org/officeDocument/2006/relationships/image" Target="../media/image123.png"/><Relationship Id="rId9" Type="http://schemas.openxmlformats.org/officeDocument/2006/relationships/image" Target="../media/image132.png"/><Relationship Id="rId14" Type="http://schemas.openxmlformats.org/officeDocument/2006/relationships/image" Target="../media/image1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8.png"/><Relationship Id="rId18" Type="http://schemas.openxmlformats.org/officeDocument/2006/relationships/image" Target="../media/image156.png"/><Relationship Id="rId3" Type="http://schemas.openxmlformats.org/officeDocument/2006/relationships/image" Target="../media/image150.jpeg"/><Relationship Id="rId21" Type="http://schemas.openxmlformats.org/officeDocument/2006/relationships/image" Target="../media/image159.png"/><Relationship Id="rId7" Type="http://schemas.openxmlformats.org/officeDocument/2006/relationships/image" Target="../media/image45.jpeg"/><Relationship Id="rId12" Type="http://schemas.openxmlformats.org/officeDocument/2006/relationships/image" Target="../media/image21.png"/><Relationship Id="rId17" Type="http://schemas.openxmlformats.org/officeDocument/2006/relationships/image" Target="../media/image15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4.png"/><Relationship Id="rId20" Type="http://schemas.openxmlformats.org/officeDocument/2006/relationships/image" Target="../media/image1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140.png"/><Relationship Id="rId24" Type="http://schemas.openxmlformats.org/officeDocument/2006/relationships/image" Target="../media/image162.png"/><Relationship Id="rId5" Type="http://schemas.openxmlformats.org/officeDocument/2006/relationships/image" Target="../media/image151.png"/><Relationship Id="rId15" Type="http://schemas.openxmlformats.org/officeDocument/2006/relationships/image" Target="../media/image29.png"/><Relationship Id="rId23" Type="http://schemas.openxmlformats.org/officeDocument/2006/relationships/image" Target="../media/image161.png"/><Relationship Id="rId10" Type="http://schemas.openxmlformats.org/officeDocument/2006/relationships/image" Target="../media/image153.png"/><Relationship Id="rId19" Type="http://schemas.openxmlformats.org/officeDocument/2006/relationships/image" Target="../media/image157.png"/><Relationship Id="rId4" Type="http://schemas.openxmlformats.org/officeDocument/2006/relationships/image" Target="../media/image34.png"/><Relationship Id="rId9" Type="http://schemas.openxmlformats.org/officeDocument/2006/relationships/image" Target="../media/image152.png"/><Relationship Id="rId14" Type="http://schemas.openxmlformats.org/officeDocument/2006/relationships/image" Target="../media/image49.png"/><Relationship Id="rId22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691px-Map_Of_Belarus_blank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196013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276872"/>
            <a:ext cx="8305800" cy="208823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6531A"/>
                </a:solidFill>
                <a:latin typeface="Helvetica" charset="0"/>
              </a:rPr>
              <a:t>Изучение работы филиалов иностранных банков в банковских системах зарубежных стран: количественная оценка выгод и потерь для развития национальной экономики</a:t>
            </a:r>
            <a:endParaRPr lang="en-US" sz="3200" dirty="0">
              <a:solidFill>
                <a:srgbClr val="C6531A"/>
              </a:solidFill>
              <a:latin typeface="Helvetica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157192"/>
            <a:ext cx="7913688" cy="131980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Романюк Владислав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Минск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13 апреля </a:t>
            </a:r>
            <a:r>
              <a:rPr lang="en-US" dirty="0" smtClean="0">
                <a:solidFill>
                  <a:schemeClr val="tx1"/>
                </a:solidFill>
              </a:rPr>
              <a:t>201</a:t>
            </a:r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4059"/>
            <a:ext cx="1417885" cy="143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8157"/>
            <a:ext cx="1505432" cy="151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2857"/>
            <a:ext cx="1440160" cy="121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referatdb.ru/pars_docs/refs/250/249136/249136_html_364a19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079"/>
            <a:ext cx="1362075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0" y="2090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506413" y="0"/>
            <a:ext cx="8637587" cy="14128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cs typeface="Tahoma" pitchFamily="34" charset="0"/>
              </a:rPr>
              <a:t>ИМЕННО </a:t>
            </a:r>
            <a:r>
              <a:rPr lang="ru-RU" sz="2000" b="1" dirty="0" smtClean="0">
                <a:solidFill>
                  <a:schemeClr val="tx1"/>
                </a:solidFill>
                <a:cs typeface="Tahoma" pitchFamily="34" charset="0"/>
              </a:rPr>
              <a:t>ПРИСУТСТВИЕ ФИЛИАЛОВ СИСТЕМНО-ЗНАЧИМЫХ БАНКОВ ПОЗВОЛИЛО РЯДУ РАЗВИВАЮЩИХСЯ СТРАН (МАЛАЙЗИЯ, ЮАР, ЧИЛИ, </a:t>
            </a:r>
            <a:r>
              <a:rPr lang="ru-RU" sz="2000" b="1" dirty="0" smtClean="0">
                <a:solidFill>
                  <a:schemeClr val="tx1"/>
                </a:solidFill>
                <a:cs typeface="Tahoma" pitchFamily="34" charset="0"/>
              </a:rPr>
              <a:t>ТАИЛАНД</a:t>
            </a:r>
            <a:r>
              <a:rPr lang="ru-RU" sz="2000" b="1" dirty="0" smtClean="0">
                <a:solidFill>
                  <a:schemeClr val="tx1"/>
                </a:solidFill>
                <a:cs typeface="Tahoma" pitchFamily="34" charset="0"/>
              </a:rPr>
              <a:t>, ПЕРУ, ШРИ-ЛАНКА, И ДР.) ВЫСТРОИТЬ РАЗВИТЫЕ БАНКОВСКИЕ СИСТЕМЫ. В ЭТИХ СТРАНАХ РАЗВИТИЕ ФИНАНСОВОГО СЕКТОРА ОПЕРЕЖАЕТ РАЗВИТИЕ РЕАЛЬНОГО СЕКТОРА ЭКОНОМИКИ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5213"/>
            <a:ext cx="730885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Прямоугольник 1"/>
          <p:cNvSpPr>
            <a:spLocks noChangeArrowheads="1"/>
          </p:cNvSpPr>
          <p:nvPr/>
        </p:nvSpPr>
        <p:spPr bwMode="auto">
          <a:xfrm>
            <a:off x="0" y="1412875"/>
            <a:ext cx="9144000" cy="79692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Пример многих стран опровергает утверждение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 том, что состояние банковской системы есть отражение состояния реального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сектора. </a:t>
            </a:r>
            <a:endParaRPr lang="ru-RU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537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857250" y="3286125"/>
            <a:ext cx="4822825" cy="3167063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cxnSp>
        <p:nvCxnSpPr>
          <p:cNvPr id="22538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1143000" y="3071813"/>
            <a:ext cx="4822825" cy="3167062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sp>
        <p:nvSpPr>
          <p:cNvPr id="16" name="Прямоугольник 15"/>
          <p:cNvSpPr/>
          <p:nvPr/>
        </p:nvSpPr>
        <p:spPr bwMode="auto">
          <a:xfrm>
            <a:off x="928688" y="4214813"/>
            <a:ext cx="2428875" cy="2143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be-BY" sz="3600" dirty="0">
              <a:solidFill>
                <a:srgbClr val="000000"/>
              </a:solidFill>
              <a:latin typeface="Tahoma" pitchFamily="34" charset="0"/>
              <a:ea typeface="ＭＳ Ｐゴシック" charset="0"/>
              <a:cs typeface="Tahoma" pitchFamily="34" charset="0"/>
            </a:endParaRPr>
          </a:p>
          <a:p>
            <a:pPr>
              <a:defRPr/>
            </a:pPr>
            <a:r>
              <a:rPr lang="be-BY" sz="3600" dirty="0">
                <a:solidFill>
                  <a:srgbClr val="000000"/>
                </a:solidFill>
                <a:latin typeface="+mn-lt"/>
                <a:ea typeface="ＭＳ Ｐゴシック" charset="0"/>
                <a:cs typeface="Tahoma" pitchFamily="34" charset="0"/>
              </a:rPr>
              <a:t>слабее</a:t>
            </a:r>
            <a:endParaRPr lang="ru-RU" sz="3600" dirty="0">
              <a:solidFill>
                <a:srgbClr val="000000"/>
              </a:solidFill>
              <a:latin typeface="+mn-lt"/>
              <a:ea typeface="ＭＳ Ｐゴシック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214563" y="3071813"/>
            <a:ext cx="4714875" cy="31432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ru-RU" sz="1800" dirty="0">
              <a:solidFill>
                <a:srgbClr val="000000"/>
              </a:solidFill>
              <a:latin typeface="Tahoma" pitchFamily="34" charset="0"/>
              <a:ea typeface="ＭＳ Ｐゴシック" charset="0"/>
              <a:cs typeface="Tahoma" pitchFamily="34" charset="0"/>
            </a:endParaRPr>
          </a:p>
          <a:p>
            <a:pPr algn="ctr">
              <a:defRPr/>
            </a:pPr>
            <a:endParaRPr lang="ru-RU" sz="1800" dirty="0">
              <a:solidFill>
                <a:srgbClr val="000000"/>
              </a:solidFill>
              <a:latin typeface="Tahoma" pitchFamily="34" charset="0"/>
              <a:ea typeface="ＭＳ Ｐゴシック" charset="0"/>
              <a:cs typeface="Tahoma" pitchFamily="34" charset="0"/>
            </a:endParaRPr>
          </a:p>
          <a:p>
            <a:pPr algn="ctr">
              <a:defRPr/>
            </a:pPr>
            <a:endParaRPr lang="ru-RU" sz="1800" dirty="0">
              <a:solidFill>
                <a:srgbClr val="000000"/>
              </a:solidFill>
              <a:latin typeface="Tahoma" pitchFamily="34" charset="0"/>
              <a:ea typeface="ＭＳ Ｐゴシック" charset="0"/>
              <a:cs typeface="Tahoma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ru-RU" sz="3600" dirty="0">
                <a:solidFill>
                  <a:srgbClr val="000000"/>
                </a:solidFill>
                <a:latin typeface="+mn-lt"/>
                <a:ea typeface="ＭＳ Ｐゴシック" charset="0"/>
                <a:cs typeface="Tahoma" pitchFamily="34" charset="0"/>
              </a:rPr>
              <a:t>        сильнее</a:t>
            </a:r>
            <a:endParaRPr lang="ru-RU" sz="3600" dirty="0">
              <a:solidFill>
                <a:srgbClr val="000000"/>
              </a:solidFill>
              <a:latin typeface="+mn-lt"/>
              <a:ea typeface="ＭＳ Ｐゴシック" charset="0"/>
              <a:cs typeface="Tahoma" pitchFamily="34" charset="0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11046" y="44624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R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6550223"/>
            <a:ext cx="403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dirty="0"/>
              <a:t>Источник</a:t>
            </a:r>
            <a:r>
              <a:rPr lang="en-US" sz="1400" dirty="0"/>
              <a:t>:</a:t>
            </a:r>
            <a:r>
              <a:rPr lang="ru-RU" sz="1400" dirty="0"/>
              <a:t> </a:t>
            </a:r>
            <a:r>
              <a:rPr lang="ru-RU" sz="1400" dirty="0" smtClean="0"/>
              <a:t>Собственная разработка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26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17469"/>
          </a:xfrm>
        </p:spPr>
        <p:txBody>
          <a:bodyPr>
            <a:noAutofit/>
          </a:bodyPr>
          <a:lstStyle/>
          <a:p>
            <a:pPr algn="l"/>
            <a:r>
              <a:rPr lang="ru-RU" sz="1700" dirty="0" smtClean="0"/>
              <a:t>В Беларуси пока иностранные банки могут приходить на местный рынок только в виде дочерних учреждений. Но дочерние учреждения по сути являются теми же белорусскими банками со всеми их недостатками: они не имеют доступа к дешевым длинным и огромным по объему ресурсам на мировом финансовом рынке из-за низких кредитных рейтингов. Это делает слабой банковскую систему.</a:t>
            </a:r>
            <a:endParaRPr lang="ru-RU" sz="17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7793" y="1217469"/>
            <a:ext cx="8888413" cy="5498450"/>
            <a:chOff x="127000" y="1134125"/>
            <a:chExt cx="8888413" cy="5498450"/>
          </a:xfrm>
        </p:grpSpPr>
        <p:cxnSp>
          <p:nvCxnSpPr>
            <p:cNvPr id="5" name="Прямая со стрелкой 2"/>
            <p:cNvCxnSpPr>
              <a:cxnSpLocks noChangeShapeType="1"/>
            </p:cNvCxnSpPr>
            <p:nvPr/>
          </p:nvCxnSpPr>
          <p:spPr bwMode="auto">
            <a:xfrm flipH="1">
              <a:off x="3630343" y="1527788"/>
              <a:ext cx="252412" cy="252412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6" name="Прямая со стрелкой 14"/>
            <p:cNvCxnSpPr>
              <a:cxnSpLocks noChangeShapeType="1"/>
            </p:cNvCxnSpPr>
            <p:nvPr/>
          </p:nvCxnSpPr>
          <p:spPr bwMode="auto">
            <a:xfrm>
              <a:off x="5867400" y="1559719"/>
              <a:ext cx="215900" cy="252412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250825" y="1689100"/>
              <a:ext cx="4321175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Дочерние учреждения</a:t>
              </a:r>
            </a:p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иностранных банков</a:t>
              </a:r>
              <a:endParaRPr kumimoji="0" lang="en-US" alt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4843463" y="1689100"/>
              <a:ext cx="3906837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Филиалы </a:t>
              </a:r>
            </a:p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иностранных банков</a:t>
              </a:r>
              <a:endParaRPr kumimoji="0" lang="en-US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endParaRPr>
            </a:p>
          </p:txBody>
        </p:sp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1066800" y="1134125"/>
              <a:ext cx="7554913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Tahoma" panose="020B0604030504040204" pitchFamily="34" charset="0"/>
                </a:rPr>
                <a:t>РАЗЛИЧИЯ</a:t>
              </a:r>
              <a:endParaRPr kumimoji="0" lang="en-US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Tahoma" panose="020B0604030504040204" pitchFamily="34" charset="0"/>
              </a:endParaRPr>
            </a:p>
          </p:txBody>
        </p:sp>
        <p:cxnSp>
          <p:nvCxnSpPr>
            <p:cNvPr id="10" name="Прямая соединительная линия 5"/>
            <p:cNvCxnSpPr>
              <a:cxnSpLocks noChangeShapeType="1"/>
            </p:cNvCxnSpPr>
            <p:nvPr/>
          </p:nvCxnSpPr>
          <p:spPr bwMode="auto">
            <a:xfrm>
              <a:off x="4572000" y="1844675"/>
              <a:ext cx="0" cy="4437063"/>
            </a:xfrm>
            <a:prstGeom prst="line">
              <a:avLst/>
            </a:prstGeom>
            <a:noFill/>
            <a:ln w="50800" algn="ctr">
              <a:solidFill>
                <a:srgbClr val="000000"/>
              </a:solidFill>
              <a:prstDash val="sysDash"/>
              <a:round/>
              <a:headEnd/>
              <a:tailEnd/>
            </a:ln>
          </p:spPr>
        </p:cxnSp>
        <p:sp>
          <p:nvSpPr>
            <p:cNvPr id="11" name="Блок-схема: альтернативный процесс 6"/>
            <p:cNvSpPr>
              <a:spLocks noChangeArrowheads="1"/>
            </p:cNvSpPr>
            <p:nvPr/>
          </p:nvSpPr>
          <p:spPr bwMode="auto">
            <a:xfrm>
              <a:off x="4679950" y="2476500"/>
              <a:ext cx="4319588" cy="1063625"/>
            </a:xfrm>
            <a:prstGeom prst="flowChartAlternateProcess">
              <a:avLst/>
            </a:prstGeom>
            <a:solidFill>
              <a:srgbClr val="FF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могут принимать займы под собственный капитал главного банка и готовы кредитовать на более крупные суммы</a:t>
              </a:r>
            </a:p>
          </p:txBody>
        </p:sp>
        <p:sp>
          <p:nvSpPr>
            <p:cNvPr id="12" name="Блок-схема: альтернативный процесс 17"/>
            <p:cNvSpPr>
              <a:spLocks noChangeArrowheads="1"/>
            </p:cNvSpPr>
            <p:nvPr/>
          </p:nvSpPr>
          <p:spPr bwMode="auto">
            <a:xfrm>
              <a:off x="4679950" y="3630613"/>
              <a:ext cx="4319588" cy="1468437"/>
            </a:xfrm>
            <a:prstGeom prst="flowChartAlternateProcess">
              <a:avLst/>
            </a:prstGeom>
            <a:solidFill>
              <a:srgbClr val="FF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не стремятся создавать широкую сеть филиалов по стране и участвовать в розничной деятельности; осуществляют кредитные операции на основе капитала главного банка</a:t>
              </a:r>
            </a:p>
          </p:txBody>
        </p:sp>
        <p:sp>
          <p:nvSpPr>
            <p:cNvPr id="13" name="Блок-схема: альтернативный процесс 12"/>
            <p:cNvSpPr/>
            <p:nvPr/>
          </p:nvSpPr>
          <p:spPr bwMode="auto">
            <a:xfrm>
              <a:off x="127000" y="4365625"/>
              <a:ext cx="4321175" cy="896938"/>
            </a:xfrm>
            <a:prstGeom prst="flowChartAlternateProcess">
              <a:avLst/>
            </a:prstGeom>
            <a:solidFill>
              <a:srgbClr val="BBE0E3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в качестве ресурсной базы рассчитывают на депозиты и создают прямую конкуренцию отечественным банкам</a:t>
              </a:r>
            </a:p>
          </p:txBody>
        </p:sp>
        <p:sp>
          <p:nvSpPr>
            <p:cNvPr id="14" name="Блок-схема: альтернативный процесс 13"/>
            <p:cNvSpPr/>
            <p:nvPr/>
          </p:nvSpPr>
          <p:spPr bwMode="auto">
            <a:xfrm>
              <a:off x="127000" y="2544763"/>
              <a:ext cx="4321175" cy="1676400"/>
            </a:xfrm>
            <a:prstGeom prst="flowChartAlternateProcess">
              <a:avLst/>
            </a:prstGeom>
            <a:solidFill>
              <a:srgbClr val="BBE0E3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могут принимать и выдавать займы лишь под собственный капитал дочернего учреждения, что является главным ограничением в осуществлении кредитных операций по сравнению с филиалами иностранных банков</a:t>
              </a:r>
            </a:p>
          </p:txBody>
        </p:sp>
        <p:sp>
          <p:nvSpPr>
            <p:cNvPr id="15" name="Блок-схема: альтернативный процесс 14"/>
            <p:cNvSpPr/>
            <p:nvPr/>
          </p:nvSpPr>
          <p:spPr bwMode="auto">
            <a:xfrm>
              <a:off x="127000" y="5408613"/>
              <a:ext cx="4321175" cy="1105395"/>
            </a:xfrm>
            <a:prstGeom prst="flowChartAlternateProcess">
              <a:avLst/>
            </a:prstGeom>
            <a:solidFill>
              <a:srgbClr val="BBE0E3">
                <a:lumMod val="75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для внешних заимствований приходится получать собственный кредитный рейтинг, который, как правило, имеет низкий уровень</a:t>
              </a:r>
            </a:p>
          </p:txBody>
        </p:sp>
        <p:sp>
          <p:nvSpPr>
            <p:cNvPr id="16" name="Блок-схема: альтернативный процесс 23"/>
            <p:cNvSpPr>
              <a:spLocks noChangeArrowheads="1"/>
            </p:cNvSpPr>
            <p:nvPr/>
          </p:nvSpPr>
          <p:spPr bwMode="auto">
            <a:xfrm>
              <a:off x="4695825" y="5157788"/>
              <a:ext cx="4319588" cy="1474787"/>
            </a:xfrm>
            <a:prstGeom prst="flowChartAlternateProcess">
              <a:avLst/>
            </a:prstGeom>
            <a:solidFill>
              <a:srgbClr val="FF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могут принимать и предоставлять кредиты под более низкие проценты и на более длительные сроки, поскольку у них такой же кредитный рейтинг, как и у главного офиса</a:t>
              </a: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0" y="6550223"/>
            <a:ext cx="403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dirty="0"/>
              <a:t>Источник</a:t>
            </a:r>
            <a:r>
              <a:rPr lang="en-US" sz="1400" dirty="0"/>
              <a:t>:</a:t>
            </a:r>
            <a:r>
              <a:rPr lang="ru-RU" sz="1400" dirty="0"/>
              <a:t> </a:t>
            </a:r>
            <a:r>
              <a:rPr lang="ru-RU" sz="1400" dirty="0" smtClean="0"/>
              <a:t>Собственная разработка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86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571625" y="0"/>
            <a:ext cx="7572375" cy="747713"/>
          </a:xfrm>
        </p:spPr>
        <p:txBody>
          <a:bodyPr>
            <a:normAutofit fontScale="90000"/>
          </a:bodyPr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Декомпозиция банковской системы Беларуси (113-е место в рейтинге </a:t>
            </a:r>
            <a:r>
              <a:rPr lang="en-US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GCI</a:t>
            </a: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 2012-2013</a:t>
            </a:r>
            <a:r>
              <a:rPr lang="en-US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altLang="ru-RU" sz="2400" b="1" smtClean="0">
              <a:solidFill>
                <a:srgbClr val="FF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5516563" y="1628775"/>
            <a:ext cx="3627437" cy="690563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Филиалы </a:t>
            </a:r>
          </a:p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иностранных банков (0)</a:t>
            </a:r>
          </a:p>
        </p:txBody>
      </p:sp>
      <p:sp>
        <p:nvSpPr>
          <p:cNvPr id="33797" name="Прямоугольник 22"/>
          <p:cNvSpPr>
            <a:spLocks noChangeArrowheads="1"/>
          </p:cNvSpPr>
          <p:nvPr/>
        </p:nvSpPr>
        <p:spPr bwMode="auto">
          <a:xfrm>
            <a:off x="2690813" y="1628775"/>
            <a:ext cx="2825750" cy="693738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Дочерние учреждения иностранных банков </a:t>
            </a:r>
            <a:r>
              <a:rPr lang="ru-RU" altLang="ru-RU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(19)</a:t>
            </a:r>
          </a:p>
        </p:txBody>
      </p:sp>
      <p:sp>
        <p:nvSpPr>
          <p:cNvPr id="33798" name="Прямоугольник 23"/>
          <p:cNvSpPr>
            <a:spLocks noChangeArrowheads="1"/>
          </p:cNvSpPr>
          <p:nvPr/>
        </p:nvSpPr>
        <p:spPr bwMode="auto">
          <a:xfrm>
            <a:off x="0" y="1625600"/>
            <a:ext cx="2690813" cy="693738"/>
          </a:xfrm>
          <a:prstGeom prst="rect">
            <a:avLst/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Белорусские</a:t>
            </a:r>
          </a:p>
          <a:p>
            <a:pPr algn="ctr"/>
            <a:r>
              <a:rPr lang="ru-RU" altLang="ru-RU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банки (7)</a:t>
            </a:r>
          </a:p>
        </p:txBody>
      </p:sp>
      <p:cxnSp>
        <p:nvCxnSpPr>
          <p:cNvPr id="33799" name="Прямая соединительная линия 3"/>
          <p:cNvCxnSpPr>
            <a:cxnSpLocks noChangeShapeType="1"/>
          </p:cNvCxnSpPr>
          <p:nvPr/>
        </p:nvCxnSpPr>
        <p:spPr bwMode="auto">
          <a:xfrm flipH="1">
            <a:off x="2690813" y="1628775"/>
            <a:ext cx="11112" cy="51069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0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5516563" y="1471613"/>
            <a:ext cx="0" cy="52641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17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638550"/>
            <a:ext cx="160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3597275"/>
            <a:ext cx="8318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5" descr="Логоти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135313"/>
            <a:ext cx="19050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7" descr="Логотип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25825"/>
            <a:ext cx="1905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9" descr="Логотип компании Белинвестбанк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103688"/>
            <a:ext cx="1905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1" descr="http://www.paritetbank.by/images/logo_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643438"/>
            <a:ext cx="2327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3" descr="Alfa-bank ne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4556125"/>
            <a:ext cx="11509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15" descr="http://artw.ru/images/pictures/1244027176_smal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6237288"/>
            <a:ext cx="145573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7" descr="http://homecredit.by/bitrix/templates/main/images/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6146800"/>
            <a:ext cx="7762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39" descr="Raiffeisen Bank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070225"/>
            <a:ext cx="1400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2" name="Прямоугольник 21"/>
          <p:cNvSpPr>
            <a:spLocks noChangeArrowheads="1"/>
          </p:cNvSpPr>
          <p:nvPr/>
        </p:nvSpPr>
        <p:spPr bwMode="auto">
          <a:xfrm>
            <a:off x="3975100" y="3983038"/>
            <a:ext cx="438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  <p:sp>
        <p:nvSpPr>
          <p:cNvPr id="33813" name="Прямоугольник 22"/>
          <p:cNvSpPr>
            <a:spLocks noChangeArrowheads="1"/>
          </p:cNvSpPr>
          <p:nvPr/>
        </p:nvSpPr>
        <p:spPr bwMode="auto">
          <a:xfrm>
            <a:off x="4856163" y="4027488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32</a:t>
            </a:r>
          </a:p>
        </p:txBody>
      </p:sp>
      <p:sp>
        <p:nvSpPr>
          <p:cNvPr id="33814" name="Прямоугольник 23"/>
          <p:cNvSpPr>
            <a:spLocks noChangeArrowheads="1"/>
          </p:cNvSpPr>
          <p:nvPr/>
        </p:nvSpPr>
        <p:spPr bwMode="auto">
          <a:xfrm>
            <a:off x="3913188" y="3278188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37</a:t>
            </a:r>
          </a:p>
        </p:txBody>
      </p:sp>
      <p:pic>
        <p:nvPicPr>
          <p:cNvPr id="33815" name="Picture 22" descr="Логотип ВЭБ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5000625"/>
            <a:ext cx="12414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Picture 24" descr="Bank of georgia logo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4456113"/>
            <a:ext cx="15557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6" descr="Gazprombank 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497513"/>
            <a:ext cx="1423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Picture 3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5767388"/>
            <a:ext cx="14335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32" descr="http://img02.rl0.ru/c018ad4abccc54fa8725f8917a8511e7/c144x90/charter97.org/photos/20110810_fransbank_t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5278438"/>
            <a:ext cx="96043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Picture 3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5121275"/>
            <a:ext cx="11334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1" name="Picture 35" descr="http://spis.by/data/foto_firmy/479/logo-jpg-1_p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078413"/>
            <a:ext cx="857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2" name="Прямоугольник 32"/>
          <p:cNvSpPr>
            <a:spLocks noChangeArrowheads="1"/>
          </p:cNvSpPr>
          <p:nvPr/>
        </p:nvSpPr>
        <p:spPr bwMode="auto">
          <a:xfrm>
            <a:off x="2778125" y="2366963"/>
            <a:ext cx="2663825" cy="56515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823" name="Прямоугольник 1"/>
          <p:cNvSpPr>
            <a:spLocks noChangeArrowheads="1"/>
          </p:cNvSpPr>
          <p:nvPr/>
        </p:nvSpPr>
        <p:spPr bwMode="auto">
          <a:xfrm>
            <a:off x="2768600" y="2119313"/>
            <a:ext cx="25384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ru-RU" altLang="ru-RU" sz="2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2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СЗБ - </a:t>
            </a:r>
            <a:r>
              <a:rPr lang="ru-RU" altLang="ru-RU" sz="1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ОТСУТСТВУЮТ</a:t>
            </a:r>
          </a:p>
        </p:txBody>
      </p:sp>
      <p:sp>
        <p:nvSpPr>
          <p:cNvPr id="33824" name="Прямоугольник 34"/>
          <p:cNvSpPr>
            <a:spLocks noChangeArrowheads="1"/>
          </p:cNvSpPr>
          <p:nvPr/>
        </p:nvSpPr>
        <p:spPr bwMode="auto">
          <a:xfrm>
            <a:off x="5591175" y="2366963"/>
            <a:ext cx="3476625" cy="563562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3825" name="Прямоугольник 35"/>
          <p:cNvSpPr>
            <a:spLocks noChangeArrowheads="1"/>
          </p:cNvSpPr>
          <p:nvPr/>
        </p:nvSpPr>
        <p:spPr bwMode="auto">
          <a:xfrm>
            <a:off x="5635625" y="2151063"/>
            <a:ext cx="33131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ru-RU" altLang="ru-RU" sz="20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20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ОТСУТСТВУЮТ</a:t>
            </a:r>
          </a:p>
        </p:txBody>
      </p:sp>
      <p:sp>
        <p:nvSpPr>
          <p:cNvPr id="33828" name="Прямоугольник 1"/>
          <p:cNvSpPr>
            <a:spLocks noChangeArrowheads="1"/>
          </p:cNvSpPr>
          <p:nvPr/>
        </p:nvSpPr>
        <p:spPr bwMode="auto">
          <a:xfrm>
            <a:off x="0" y="765175"/>
            <a:ext cx="9144000" cy="86042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</a:rPr>
              <a:t>Отличия: 1. В Беларуси нет дочерних учреждений СЗБ мира.</a:t>
            </a:r>
          </a:p>
          <a:p>
            <a:r>
              <a:rPr lang="ru-RU" altLang="ru-RU">
                <a:solidFill>
                  <a:srgbClr val="000000"/>
                </a:solidFill>
              </a:rPr>
              <a:t>2. Те дочерние учреждения, что есть не все открыты банками.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0" y="6610350"/>
            <a:ext cx="4038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ru-RU" sz="1000" dirty="0"/>
              <a:t>Источник: Собственная </a:t>
            </a:r>
            <a:r>
              <a:rPr lang="ru-RU" sz="1000" dirty="0" smtClean="0"/>
              <a:t>разработка.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5855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6" y="0"/>
            <a:ext cx="9132954" cy="494116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C6531A"/>
                </a:solidFill>
              </a:rPr>
              <a:t>Это миф, что если открыть страну для прихода филиалов крупных иностранных банков, то местные банки будут либо разорены, либо поглощены. </a:t>
            </a:r>
            <a:r>
              <a:rPr lang="ru-RU" sz="2400" dirty="0" smtClean="0"/>
              <a:t>Нами были проанализированы декомпозиции более десяти стран и нигде мы не нашли примера, чтобы местные банки исчезли в какой-нибудь стране после прихода филиалов иностранных банков. Это объясняется тем, что у филиалов иностранных банков и местных банков – разные ниши, и они практически не конкурируют. Куда в большей степени с местными банками конкурируют дочерние учреждения иностранных банков, которым как раз открыт доступ в Беларусь.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Приведем несколько примеров декомпозиций банковских систем стран-лидеров.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6610350"/>
            <a:ext cx="4038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ru-RU" sz="1000" dirty="0"/>
              <a:t>Источник: Собственная </a:t>
            </a:r>
            <a:r>
              <a:rPr lang="ru-RU" sz="1000" dirty="0" smtClean="0"/>
              <a:t>разработка.</a:t>
            </a:r>
            <a:endParaRPr lang="ru-RU" sz="1000" dirty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463" y="0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D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42429" cy="223224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>
                <a:solidFill>
                  <a:srgbClr val="0070C0"/>
                </a:solidFill>
              </a:rPr>
              <a:t>Декомпозиция </a:t>
            </a:r>
            <a:r>
              <a:rPr lang="ru-RU" sz="2200" b="1" dirty="0">
                <a:solidFill>
                  <a:srgbClr val="0070C0"/>
                </a:solidFill>
              </a:rPr>
              <a:t>банковской системы Канады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solidFill>
                  <a:srgbClr val="C6531A"/>
                </a:solidFill>
              </a:rPr>
              <a:t>КАНАДА ОТКРЫЛА СВОЙ ФИНАНСОВЫЙ РЫНОК ДЛЯ ПРИХОДА </a:t>
            </a:r>
            <a:r>
              <a:rPr lang="ru-RU" sz="2000" b="1" dirty="0" smtClean="0">
                <a:solidFill>
                  <a:srgbClr val="C6531A"/>
                </a:solidFill>
              </a:rPr>
              <a:t>СЗБ </a:t>
            </a:r>
            <a:r>
              <a:rPr lang="ru-RU" sz="2000" b="1" dirty="0">
                <a:solidFill>
                  <a:srgbClr val="C6531A"/>
                </a:solidFill>
              </a:rPr>
              <a:t>ОДНОЙ ИЗ ПОСЛЕДНИХ - В 1999 г. БЫЛИ ОПАСЕНИЯ, ЧТО КАНАДСКИЕ БАНКИ НЕ ВЫДЕРЖАТ КОНКУРЕНЦИИ. СТРАХИ ОКАЗАЛИСЬ НАПРАСНЫМИ. СЕГОДНЯ В РЕЙТИНГЕ GCI КАНАДА ЗАНИМАЕТ 1-Е МЕСТО ПО НАДЕЖНОСТИ БАНКОВ И 8-Е ПО РАЗВИТИЮ ФИНАНСОВОГО </a:t>
            </a:r>
            <a:r>
              <a:rPr lang="ru-RU" sz="2000" b="1" dirty="0" smtClean="0">
                <a:solidFill>
                  <a:srgbClr val="C6531A"/>
                </a:solidFill>
              </a:rPr>
              <a:t>РЫНКА ПРИ ДЕКОМПОЗИЦИИ 29:24:26</a:t>
            </a:r>
            <a:endParaRPr lang="ru-RU" sz="2000" b="1" dirty="0">
              <a:solidFill>
                <a:srgbClr val="C6531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48880"/>
            <a:ext cx="7564289" cy="431886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1886"/>
            <a:ext cx="971600" cy="48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6610350"/>
            <a:ext cx="4038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ru-RU" sz="1200" dirty="0"/>
              <a:t>Источник: Собственная </a:t>
            </a:r>
            <a:r>
              <a:rPr lang="ru-RU" sz="1200" dirty="0" smtClean="0"/>
              <a:t>разработка.</a:t>
            </a:r>
            <a:endParaRPr lang="ru-RU" sz="1200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1046" y="44624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R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10928" y="0"/>
            <a:ext cx="7325568" cy="946549"/>
          </a:xfrm>
        </p:spPr>
        <p:txBody>
          <a:bodyPr>
            <a:normAutofit fontScale="90000"/>
          </a:bodyPr>
          <a:lstStyle/>
          <a:p>
            <a:r>
              <a:rPr lang="ru-RU" altLang="ru-RU" sz="1650" b="1" dirty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altLang="ru-RU" sz="2700" b="1" dirty="0">
                <a:solidFill>
                  <a:srgbClr val="C6531A"/>
                </a:solidFill>
              </a:rPr>
              <a:t>Декомпозиция банковской системы Австралии </a:t>
            </a:r>
            <a:br>
              <a:rPr lang="ru-RU" altLang="ru-RU" sz="2700" b="1" dirty="0">
                <a:solidFill>
                  <a:srgbClr val="C6531A"/>
                </a:solidFill>
              </a:rPr>
            </a:br>
            <a:r>
              <a:rPr lang="ru-RU" altLang="ru-RU" sz="1300" dirty="0" smtClean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altLang="ru-RU" sz="2200" dirty="0" smtClean="0">
                <a:latin typeface="Tahoma" panose="020B0604030504040204" pitchFamily="34" charset="0"/>
                <a:cs typeface="Tahoma" panose="020B0604030504040204" pitchFamily="34" charset="0"/>
              </a:rPr>
              <a:t>6-е место в рейтинге по развитию финансового рынка, 3-е место по надежности банков)</a:t>
            </a:r>
            <a:endParaRPr lang="ru-RU" altLang="ru-RU" sz="2200" dirty="0">
              <a:solidFill>
                <a:srgbClr val="FF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3" y="116632"/>
            <a:ext cx="1107281" cy="5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971600" y="1196752"/>
            <a:ext cx="7560840" cy="5025478"/>
            <a:chOff x="899592" y="1340355"/>
            <a:chExt cx="6873480" cy="4593430"/>
          </a:xfrm>
        </p:grpSpPr>
        <p:pic>
          <p:nvPicPr>
            <p:cNvPr id="21550" name="Picture 30" descr="Corporate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188" y="3832622"/>
              <a:ext cx="157162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899592" y="1340355"/>
              <a:ext cx="6873480" cy="4593430"/>
              <a:chOff x="1143000" y="1415655"/>
              <a:chExt cx="6873480" cy="4593430"/>
            </a:xfrm>
          </p:grpSpPr>
          <p:cxnSp>
            <p:nvCxnSpPr>
              <p:cNvPr id="21511" name="Прямая соединительная линия 3"/>
              <p:cNvCxnSpPr>
                <a:cxnSpLocks noChangeShapeType="1"/>
              </p:cNvCxnSpPr>
              <p:nvPr/>
            </p:nvCxnSpPr>
            <p:spPr bwMode="auto">
              <a:xfrm>
                <a:off x="3161110" y="1960960"/>
                <a:ext cx="0" cy="375642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12" name="Прямая соединительная линия 30"/>
              <p:cNvCxnSpPr>
                <a:cxnSpLocks noChangeShapeType="1"/>
              </p:cNvCxnSpPr>
              <p:nvPr/>
            </p:nvCxnSpPr>
            <p:spPr bwMode="auto">
              <a:xfrm>
                <a:off x="5280422" y="1960961"/>
                <a:ext cx="0" cy="360759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4" name="Группа 3"/>
              <p:cNvGrpSpPr/>
              <p:nvPr/>
            </p:nvGrpSpPr>
            <p:grpSpPr>
              <a:xfrm>
                <a:off x="1143000" y="1415655"/>
                <a:ext cx="6873480" cy="4593430"/>
                <a:chOff x="1143000" y="1415655"/>
                <a:chExt cx="6873480" cy="4593430"/>
              </a:xfrm>
            </p:grpSpPr>
            <p:sp>
              <p:nvSpPr>
                <p:cNvPr id="21508" name="Прямоугольник 1"/>
                <p:cNvSpPr>
                  <a:spLocks noChangeArrowheads="1"/>
                </p:cNvSpPr>
                <p:nvPr/>
              </p:nvSpPr>
              <p:spPr bwMode="auto">
                <a:xfrm>
                  <a:off x="5280423" y="1418035"/>
                  <a:ext cx="2720578" cy="517922"/>
                </a:xfrm>
                <a:prstGeom prst="rect">
                  <a:avLst/>
                </a:prstGeom>
                <a:solidFill>
                  <a:srgbClr val="FF0066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ru-RU" altLang="ru-RU" sz="1350" dirty="0">
                      <a:solidFill>
                        <a:srgbClr val="00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Филиалы </a:t>
                  </a:r>
                </a:p>
                <a:p>
                  <a:pPr algn="ctr"/>
                  <a:r>
                    <a:rPr lang="ru-RU" altLang="ru-RU" sz="1350" dirty="0">
                      <a:solidFill>
                        <a:srgbClr val="00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иностранных банков (33)</a:t>
                  </a:r>
                </a:p>
              </p:txBody>
            </p:sp>
            <p:sp>
              <p:nvSpPr>
                <p:cNvPr id="21509" name="Прямоугольник 22"/>
                <p:cNvSpPr>
                  <a:spLocks noChangeArrowheads="1"/>
                </p:cNvSpPr>
                <p:nvPr/>
              </p:nvSpPr>
              <p:spPr bwMode="auto">
                <a:xfrm>
                  <a:off x="3161110" y="1415655"/>
                  <a:ext cx="2119313" cy="520303"/>
                </a:xfrm>
                <a:prstGeom prst="rect">
                  <a:avLst/>
                </a:prstGeom>
                <a:solidFill>
                  <a:srgbClr val="FF99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ru-RU" altLang="ru-RU" sz="1350">
                      <a:solidFill>
                        <a:srgbClr val="00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Дочерние учреждения иностранных банков (8)</a:t>
                  </a:r>
                </a:p>
              </p:txBody>
            </p:sp>
            <p:sp>
              <p:nvSpPr>
                <p:cNvPr id="21510" name="Прямоугольник 23"/>
                <p:cNvSpPr>
                  <a:spLocks noChangeArrowheads="1"/>
                </p:cNvSpPr>
                <p:nvPr/>
              </p:nvSpPr>
              <p:spPr bwMode="auto">
                <a:xfrm>
                  <a:off x="1143001" y="1418036"/>
                  <a:ext cx="2018110" cy="520303"/>
                </a:xfrm>
                <a:prstGeom prst="rect">
                  <a:avLst/>
                </a:prstGeom>
                <a:solidFill>
                  <a:srgbClr val="00808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ru-RU" altLang="ru-RU" sz="1500">
                      <a:solidFill>
                        <a:schemeClr val="bg1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Австралийские банки (33)</a:t>
                  </a:r>
                </a:p>
              </p:txBody>
            </p:sp>
            <p:pic>
              <p:nvPicPr>
                <p:cNvPr id="21514" name="Picture 32" descr="Bank of America logo.sv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3767" y="2058592"/>
                  <a:ext cx="1840706" cy="2345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15" name="Picture 44" descr="Bank Of China Logo.sv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9947" y="2401492"/>
                  <a:ext cx="1195388" cy="4024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16" name="Picture 4" descr="Barclays Logo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0" y="2847975"/>
                  <a:ext cx="1510904" cy="258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17" name="Picture 10" descr="BNP Paribas.sv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7333" y="3202781"/>
                  <a:ext cx="1107281" cy="238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18" name="Picture 50" descr="China Construction Bank Logo.sv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422" y="3530204"/>
                  <a:ext cx="1714500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19" name="Picture 52" descr="http://futurelankan.com/wp-content/uploads/2014/05/images-17-300x71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7333" y="4000500"/>
                  <a:ext cx="1107281" cy="261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20" name="Picture 22" descr="Credit Suisse Logo.sv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9947" y="4262437"/>
                  <a:ext cx="1543050" cy="47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21" name="Picture 2" descr="Hsbc.p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7331" y="4832747"/>
                  <a:ext cx="12858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22" name="Picture 26" descr="ING Logo.sv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4235" y="5161361"/>
                  <a:ext cx="1181100" cy="3059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23" name="Picture 28" descr="JP Morgan Chase logo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5412" y="5516167"/>
                  <a:ext cx="2157413" cy="282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24" name="Picture 24" descr="Mizuho Financial Group.png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50845" y="4823222"/>
                  <a:ext cx="1265635" cy="247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25" name="Picture 12" descr="Société Générale.svg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0858" y="4000500"/>
                  <a:ext cx="1022747" cy="204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26" name="Picture 6" descr="Standard Chartered.svg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22295" y="5117308"/>
                  <a:ext cx="1022747" cy="3940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27" name="Picture 40" descr="State Street Corporation logo.svg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36532" y="3175398"/>
                  <a:ext cx="1464469" cy="330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28" name="Picture 26" descr="Sumitomo Mitsui Banking Logo.svg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36544" y="2401491"/>
                  <a:ext cx="1263254" cy="352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29" name="Picture 22" descr="http://ceylonrealestate.net/news/wp-content/uploads/2014/09/MUFG.jpeg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90111" y="5809060"/>
                  <a:ext cx="1421606" cy="200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30" name="Picture 24" descr="UBS Logo SVG.svg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78253" y="2803922"/>
                  <a:ext cx="966788" cy="371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31" name="Picture 8" descr="Royal Bank of Scotland Logo.svg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78255" y="4316017"/>
                  <a:ext cx="967978" cy="4119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32" name="Picture 44" descr="Bank Of China Logo.sv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3492" y="2445544"/>
                  <a:ext cx="1063228" cy="358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33" name="Picture 30" descr="Citi.svg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5410" y="2019300"/>
                  <a:ext cx="533400" cy="3488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34" name="Picture 52" descr="http://futurelankan.com/wp-content/uploads/2014/05/images-17-300x71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5170" y="2896791"/>
                  <a:ext cx="1107281" cy="261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35" name="Picture 2" descr="Hsbc.p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5169" y="3301604"/>
                  <a:ext cx="12858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36" name="Picture 26" descr="ING Logo.sv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24213" y="3673080"/>
                  <a:ext cx="1077516" cy="278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37" name="Picture 4" descr="AMP Limited (logo).svg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6105" y="2021682"/>
                  <a:ext cx="854869" cy="3798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38" name="Picture 6" descr="ANZ-brand.svg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9319" y="2019301"/>
                  <a:ext cx="1009650" cy="335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39" name="Picture 8" descr="Bank of Melbourne logo.png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0860" y="2525316"/>
                  <a:ext cx="1028700" cy="3226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40" name="Picture 10" descr="Bank of Queensland Limited.png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8394" y="2368153"/>
                  <a:ext cx="571500" cy="6429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41" name="Picture 12" descr="BankSA logo.jpg"/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7288" y="2972992"/>
                  <a:ext cx="933450" cy="5262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42" name="Picture 14" descr="BankWestLogo.svg"/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3504010"/>
                  <a:ext cx="1428750" cy="328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43" name="Picture 16" descr="BankVic logo.jpg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5786" y="3067050"/>
                  <a:ext cx="582215" cy="463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44" name="Picture 18" descr="Beyond Bank Australia Logo.png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053" y="4131470"/>
                  <a:ext cx="1203722" cy="2845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45" name="Picture 20" descr="Heritage Bank logo.png"/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0385" y="4498181"/>
                  <a:ext cx="1009650" cy="328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46" name="Picture 22" descr="Bank Australia logo.svg"/>
                <p:cNvPicPr>
                  <a:picLocks noChangeAspect="1" noChangeArrowheads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2051" y="4894661"/>
                  <a:ext cx="1007269" cy="3345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47" name="Picture 24" descr="Bendigo Bank logo.svg"/>
                <p:cNvPicPr>
                  <a:picLocks noChangeAspect="1" noChangeArrowheads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7289" y="5356624"/>
                  <a:ext cx="1308497" cy="220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48" name="Picture 26" descr="Commonwealth Bank.svg"/>
                <p:cNvPicPr>
                  <a:picLocks noChangeAspect="1" noChangeArrowheads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3722" y="5589985"/>
                  <a:ext cx="1714500" cy="285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49" name="Picture 28" descr="Me bank logo15.png"/>
                <p:cNvPicPr>
                  <a:picLocks noChangeAspect="1" noChangeArrowheads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4853" y="5070872"/>
                  <a:ext cx="460772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51" name="Picture 32" descr="P&amp;N Bank logo.png"/>
                <p:cNvPicPr>
                  <a:picLocks noChangeAspect="1" noChangeArrowheads="1"/>
                </p:cNvPicPr>
                <p:nvPr/>
              </p:nvPicPr>
              <p:blipFill>
                <a:blip r:embed="rId3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2422" y="4393406"/>
                  <a:ext cx="942975" cy="25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552" name="Picture 34" descr="Corporate logo"/>
                <p:cNvPicPr>
                  <a:picLocks noChangeAspect="1" noChangeArrowheads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8142" y="4832747"/>
                  <a:ext cx="892969" cy="217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53" name="Прямоугольник 49"/>
                <p:cNvSpPr>
                  <a:spLocks noChangeArrowheads="1"/>
                </p:cNvSpPr>
                <p:nvPr/>
              </p:nvSpPr>
              <p:spPr bwMode="auto">
                <a:xfrm>
                  <a:off x="5289948" y="1958578"/>
                  <a:ext cx="2711053" cy="4042172"/>
                </a:xfrm>
                <a:prstGeom prst="rect">
                  <a:avLst/>
                </a:prstGeom>
                <a:noFill/>
                <a:ln w="25400" algn="ctr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54" name="Прямоугольник 50"/>
                <p:cNvSpPr>
                  <a:spLocks noChangeArrowheads="1"/>
                </p:cNvSpPr>
                <p:nvPr/>
              </p:nvSpPr>
              <p:spPr bwMode="auto">
                <a:xfrm>
                  <a:off x="3195638" y="1958578"/>
                  <a:ext cx="2009775" cy="2041922"/>
                </a:xfrm>
                <a:prstGeom prst="rect">
                  <a:avLst/>
                </a:prstGeom>
                <a:noFill/>
                <a:ln w="25400" algn="ctr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ru-RU" altLang="ru-RU" sz="180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1555" name="Рисунок 8" descr="https://upload.wikimedia.org/wikipedia/commons/e/ee/Deutsche_Bank_building_-_Sydney.jpg"/>
                <p:cNvPicPr>
                  <a:picLocks noChangeAspect="1" noChangeArrowheads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5170" y="4131470"/>
                  <a:ext cx="831056" cy="18228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56" name="Заголовок 1"/>
                <p:cNvSpPr txBox="1">
                  <a:spLocks/>
                </p:cNvSpPr>
                <p:nvPr/>
              </p:nvSpPr>
              <p:spPr bwMode="auto">
                <a:xfrm>
                  <a:off x="4058842" y="5313760"/>
                  <a:ext cx="1253728" cy="6465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ru-RU" altLang="ru-RU" sz="1125">
                      <a:solidFill>
                        <a:schemeClr val="tx2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Офисное здание «Deutsche Bank» в Сиднее</a:t>
                  </a:r>
                  <a:endParaRPr lang="ru-RU" altLang="ru-RU" sz="1125" b="1">
                    <a:solidFill>
                      <a:srgbClr val="FF6600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0" y="6610350"/>
            <a:ext cx="4038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ru-RU" sz="1200" dirty="0"/>
              <a:t>Источник: Собственная </a:t>
            </a:r>
            <a:r>
              <a:rPr lang="ru-RU" sz="1200" dirty="0" smtClean="0"/>
              <a:t>разработка.</a:t>
            </a:r>
            <a:endParaRPr lang="ru-RU" sz="1200" dirty="0"/>
          </a:p>
        </p:txBody>
      </p:sp>
      <p:sp>
        <p:nvSpPr>
          <p:cNvPr id="56" name="Oval 8"/>
          <p:cNvSpPr>
            <a:spLocks noChangeArrowheads="1"/>
          </p:cNvSpPr>
          <p:nvPr/>
        </p:nvSpPr>
        <p:spPr bwMode="auto">
          <a:xfrm>
            <a:off x="11046" y="44624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R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66643" y="331360"/>
            <a:ext cx="6216935" cy="105600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cs typeface="Tahoma" pitchFamily="34" charset="0"/>
              </a:rPr>
              <a:t>ДЕКОМПОЗИЦИЯ БАНКОВСКОЙ СИСТЕМЫ ЮАР </a:t>
            </a:r>
            <a:br>
              <a:rPr lang="ru-RU" sz="2000" b="1" dirty="0">
                <a:cs typeface="Tahoma" pitchFamily="34" charset="0"/>
              </a:rPr>
            </a:br>
            <a:r>
              <a:rPr lang="ru-RU" sz="1800" b="1" dirty="0">
                <a:cs typeface="Tahoma" pitchFamily="34" charset="0"/>
              </a:rPr>
              <a:t>(12-Е МЕСТО В РЕЙТИНГЕ ПО РАЗВИТИЮ ФИНАНСОВОГО РЫНКА, 6-Е ПО НАДЕЖНОСТИ БАНКОВ, </a:t>
            </a:r>
            <a:r>
              <a:rPr lang="ru-RU" sz="1800" b="1" cap="all" dirty="0">
                <a:cs typeface="Tahoma" pitchFamily="34" charset="0"/>
              </a:rPr>
              <a:t>хотя</a:t>
            </a:r>
            <a:r>
              <a:rPr lang="ru-RU" sz="1800" b="1" dirty="0">
                <a:cs typeface="Tahoma" pitchFamily="34" charset="0"/>
              </a:rPr>
              <a:t> </a:t>
            </a:r>
            <a:r>
              <a:rPr lang="ru-RU" sz="1800" b="1" cap="all" dirty="0">
                <a:cs typeface="Tahoma" pitchFamily="34" charset="0"/>
              </a:rPr>
              <a:t>по ВВП на душу населения занимает всего лишь 87-е место</a:t>
            </a:r>
            <a:r>
              <a:rPr lang="ru-RU" sz="1800" b="1" dirty="0">
                <a:cs typeface="Tahoma" pitchFamily="34" charset="0"/>
              </a:rPr>
              <a:t>)</a:t>
            </a:r>
          </a:p>
        </p:txBody>
      </p:sp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81" y="288643"/>
            <a:ext cx="850106" cy="56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39552" y="1628800"/>
            <a:ext cx="8302228" cy="4877435"/>
            <a:chOff x="1143001" y="1885950"/>
            <a:chExt cx="6827043" cy="3831432"/>
          </a:xfrm>
        </p:grpSpPr>
        <p:sp>
          <p:nvSpPr>
            <p:cNvPr id="23557" name="Прямоугольник 1"/>
            <p:cNvSpPr>
              <a:spLocks noChangeArrowheads="1"/>
            </p:cNvSpPr>
            <p:nvPr/>
          </p:nvSpPr>
          <p:spPr bwMode="auto">
            <a:xfrm>
              <a:off x="5280423" y="1885951"/>
              <a:ext cx="2664619" cy="517922"/>
            </a:xfrm>
            <a:prstGeom prst="rect">
              <a:avLst/>
            </a:prstGeom>
            <a:solidFill>
              <a:srgbClr val="FF00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350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Филиалы </a:t>
              </a:r>
            </a:p>
            <a:p>
              <a:pPr algn="ctr"/>
              <a:r>
                <a:rPr lang="ru-RU" altLang="ru-RU" sz="1350" dirty="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иностранных банков (14)</a:t>
              </a:r>
            </a:p>
          </p:txBody>
        </p:sp>
        <p:sp>
          <p:nvSpPr>
            <p:cNvPr id="23558" name="Прямоугольник 22"/>
            <p:cNvSpPr>
              <a:spLocks noChangeArrowheads="1"/>
            </p:cNvSpPr>
            <p:nvPr/>
          </p:nvSpPr>
          <p:spPr bwMode="auto">
            <a:xfrm>
              <a:off x="3161110" y="1885950"/>
              <a:ext cx="2119313" cy="52030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350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Дочерние учреждения иностранных банков (6)</a:t>
              </a:r>
            </a:p>
          </p:txBody>
        </p:sp>
        <p:sp>
          <p:nvSpPr>
            <p:cNvPr id="23559" name="Прямоугольник 23"/>
            <p:cNvSpPr>
              <a:spLocks noChangeArrowheads="1"/>
            </p:cNvSpPr>
            <p:nvPr/>
          </p:nvSpPr>
          <p:spPr bwMode="auto">
            <a:xfrm>
              <a:off x="1143001" y="1885950"/>
              <a:ext cx="2018110" cy="520304"/>
            </a:xfrm>
            <a:prstGeom prst="rect">
              <a:avLst/>
            </a:prstGeom>
            <a:solidFill>
              <a:srgbClr val="00808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5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Южноафриканские</a:t>
              </a:r>
            </a:p>
            <a:p>
              <a:pPr algn="ctr"/>
              <a:r>
                <a:rPr lang="ru-RU" altLang="ru-RU" sz="15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Банки (14)</a:t>
              </a:r>
            </a:p>
          </p:txBody>
        </p:sp>
        <p:cxnSp>
          <p:nvCxnSpPr>
            <p:cNvPr id="23560" name="Прямая соединительная линия 3"/>
            <p:cNvCxnSpPr>
              <a:cxnSpLocks noChangeShapeType="1"/>
            </p:cNvCxnSpPr>
            <p:nvPr/>
          </p:nvCxnSpPr>
          <p:spPr bwMode="auto">
            <a:xfrm>
              <a:off x="3161110" y="1960960"/>
              <a:ext cx="0" cy="375642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561" name="Прямая соединительная линия 30"/>
            <p:cNvCxnSpPr>
              <a:cxnSpLocks noChangeShapeType="1"/>
            </p:cNvCxnSpPr>
            <p:nvPr/>
          </p:nvCxnSpPr>
          <p:spPr bwMode="auto">
            <a:xfrm>
              <a:off x="5280422" y="1960961"/>
              <a:ext cx="0" cy="360759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23563" name="Picture 10" descr="BNP Paribas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867" y="2593181"/>
              <a:ext cx="1107281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44" descr="Bank Of China Logo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656" y="2568180"/>
              <a:ext cx="1195388" cy="40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50" descr="China Construction Bank Logo.sv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475" y="2901554"/>
              <a:ext cx="1714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30" descr="Citi.sv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519" y="3158730"/>
              <a:ext cx="620316" cy="40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52" descr="http://futurelankan.com/wp-content/uploads/2014/05/images-17-300x7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867" y="3361135"/>
              <a:ext cx="1107281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28" descr="JP Morgan Chase log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475" y="3623073"/>
              <a:ext cx="2157413" cy="28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2" descr="Société Générale.sv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866" y="4002881"/>
              <a:ext cx="1571625" cy="31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6" descr="Standard Chartered.sv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866" y="4450556"/>
              <a:ext cx="1052513" cy="406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8" descr="Royal Bank of Scotland Logo.sv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236" y="4499372"/>
              <a:ext cx="1016794" cy="43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4" descr="Standard bank log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344" y="4262438"/>
              <a:ext cx="178593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6" descr="Barclays logo.sv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988" y="2549130"/>
              <a:ext cx="1458516" cy="248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8" descr="https://upload.wikimedia.org/wikipedia/commons/thumb/2/2c/CapitecBank.jpg/220px-CapitecBank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6" y="2561036"/>
              <a:ext cx="640556" cy="540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10" descr="First National Bank Logo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344" y="3182542"/>
              <a:ext cx="1071563" cy="45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12" descr="Investec logo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575" y="3727848"/>
              <a:ext cx="1643063" cy="550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7" name="Прямоугольник 24"/>
            <p:cNvSpPr>
              <a:spLocks noChangeArrowheads="1"/>
            </p:cNvSpPr>
            <p:nvPr/>
          </p:nvSpPr>
          <p:spPr bwMode="auto">
            <a:xfrm>
              <a:off x="5324476" y="2419351"/>
              <a:ext cx="2612231" cy="2616994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3578" name="Прямоугольник 25"/>
            <p:cNvSpPr>
              <a:spLocks noChangeArrowheads="1"/>
            </p:cNvSpPr>
            <p:nvPr/>
          </p:nvSpPr>
          <p:spPr bwMode="auto">
            <a:xfrm>
              <a:off x="3234930" y="2431258"/>
              <a:ext cx="1997869" cy="726281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0" y="6610350"/>
            <a:ext cx="4038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ru-RU" sz="1000" dirty="0"/>
              <a:t>Источник: Собственная </a:t>
            </a:r>
            <a:r>
              <a:rPr lang="ru-RU" sz="1000" dirty="0" smtClean="0"/>
              <a:t>разработка.</a:t>
            </a:r>
            <a:endParaRPr lang="ru-RU" sz="1000" dirty="0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11046" y="44624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R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627586" y="0"/>
            <a:ext cx="7516414" cy="1500463"/>
          </a:xfrm>
        </p:spPr>
        <p:txBody>
          <a:bodyPr>
            <a:noAutofit/>
          </a:bodyPr>
          <a:lstStyle/>
          <a:p>
            <a:r>
              <a:rPr lang="ru-RU" altLang="ru-RU" sz="2000" b="1" dirty="0">
                <a:cs typeface="Tahoma" panose="020B0604030504040204" pitchFamily="34" charset="0"/>
              </a:rPr>
              <a:t>ДЕКОМПОЗИЦИЯ БАНКОВСКОЙ СИСТЕМЫ МАЛАЙЗИИ </a:t>
            </a:r>
            <a:br>
              <a:rPr lang="ru-RU" altLang="ru-RU" sz="2000" b="1" dirty="0">
                <a:cs typeface="Tahoma" panose="020B0604030504040204" pitchFamily="34" charset="0"/>
              </a:rPr>
            </a:br>
            <a:r>
              <a:rPr lang="ru-RU" altLang="ru-RU" sz="1800" b="1" dirty="0">
                <a:cs typeface="Tahoma" panose="020B0604030504040204" pitchFamily="34" charset="0"/>
              </a:rPr>
              <a:t>(9-е МЕСТО В РЕЙТИНГЕ)</a:t>
            </a:r>
            <a:br>
              <a:rPr lang="ru-RU" altLang="ru-RU" sz="1800" b="1" dirty="0">
                <a:cs typeface="Tahoma" panose="020B0604030504040204" pitchFamily="34" charset="0"/>
              </a:rPr>
            </a:br>
            <a:r>
              <a:rPr lang="ru-RU" altLang="ru-RU" sz="2000" b="1" dirty="0">
                <a:solidFill>
                  <a:srgbClr val="C6531A"/>
                </a:solidFill>
                <a:cs typeface="Tahoma" panose="020B0604030504040204" pitchFamily="34" charset="0"/>
              </a:rPr>
              <a:t>НИ В ОДНОЙ СТРАНЕ ОТКРЫТИЕ ФИЛИАЛОВ </a:t>
            </a:r>
            <a:r>
              <a:rPr lang="ru-RU" altLang="ru-RU" sz="2000" b="1" dirty="0" smtClean="0">
                <a:solidFill>
                  <a:srgbClr val="C6531A"/>
                </a:solidFill>
                <a:cs typeface="Tahoma" panose="020B0604030504040204" pitchFamily="34" charset="0"/>
              </a:rPr>
              <a:t>СЗБ </a:t>
            </a:r>
            <a:r>
              <a:rPr lang="ru-RU" altLang="ru-RU" sz="2000" b="1" dirty="0">
                <a:solidFill>
                  <a:srgbClr val="C6531A"/>
                </a:solidFill>
                <a:cs typeface="Tahoma" panose="020B0604030504040204" pitchFamily="34" charset="0"/>
              </a:rPr>
              <a:t/>
            </a:r>
            <a:br>
              <a:rPr lang="ru-RU" altLang="ru-RU" sz="2000" b="1" dirty="0">
                <a:solidFill>
                  <a:srgbClr val="C6531A"/>
                </a:solidFill>
                <a:cs typeface="Tahoma" panose="020B0604030504040204" pitchFamily="34" charset="0"/>
              </a:rPr>
            </a:br>
            <a:r>
              <a:rPr lang="ru-RU" altLang="ru-RU" sz="2000" b="1" dirty="0">
                <a:solidFill>
                  <a:srgbClr val="C6531A"/>
                </a:solidFill>
                <a:cs typeface="Tahoma" panose="020B0604030504040204" pitchFamily="34" charset="0"/>
              </a:rPr>
              <a:t>НЕ ПРИВЕЛО К ИСЧЕЗНОВЕНИЮ МЕСТНЫХ БАНКОВ</a:t>
            </a:r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4" y="188640"/>
            <a:ext cx="1185863" cy="5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504" y="1484784"/>
            <a:ext cx="8856984" cy="5125566"/>
            <a:chOff x="1132285" y="1922626"/>
            <a:chExt cx="6868716" cy="4026695"/>
          </a:xfrm>
        </p:grpSpPr>
        <p:pic>
          <p:nvPicPr>
            <p:cNvPr id="24595" name="Picture 44" descr="Bank Of China Logo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3231" y="2920605"/>
              <a:ext cx="1196579" cy="40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7" name="Picture 30" descr="Citi.sv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28" y="2652714"/>
              <a:ext cx="557213" cy="364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52" descr="http://futurelankan.com/wp-content/uploads/2014/05/images-17-300x7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020" y="3764756"/>
              <a:ext cx="1754981" cy="41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2" descr="Hsbc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75" y="4196954"/>
              <a:ext cx="1134666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5" name="Picture 30" descr="Sumitomo Mitsui Banking Logo.sv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147" y="3337322"/>
              <a:ext cx="14287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8" name="Picture 8" descr="Royal Bank of Scotland Logo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722" y="3651648"/>
              <a:ext cx="757238" cy="32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9" name="Picture 4" descr="Barclays Logo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6087" y="2637236"/>
              <a:ext cx="1129904" cy="19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0" name="Picture 26" descr="ING Logo.sv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9473" y="3203974"/>
              <a:ext cx="1073944" cy="278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1" name="Picture 24" descr="UBS Logo SVG.sv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722" y="4106466"/>
              <a:ext cx="714375" cy="27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1132285" y="1922626"/>
              <a:ext cx="6867525" cy="4026695"/>
              <a:chOff x="1133475" y="1844278"/>
              <a:chExt cx="6867525" cy="4026695"/>
            </a:xfrm>
          </p:grpSpPr>
          <p:sp>
            <p:nvSpPr>
              <p:cNvPr id="24581" name="Прямоугольник 1"/>
              <p:cNvSpPr>
                <a:spLocks noChangeArrowheads="1"/>
              </p:cNvSpPr>
              <p:nvPr/>
            </p:nvSpPr>
            <p:spPr bwMode="auto">
              <a:xfrm>
                <a:off x="5295901" y="1844278"/>
                <a:ext cx="2664619" cy="517922"/>
              </a:xfrm>
              <a:prstGeom prst="rect">
                <a:avLst/>
              </a:prstGeom>
              <a:solidFill>
                <a:srgbClr val="FF00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ru-RU" altLang="ru-RU" sz="1350">
                    <a:solidFill>
                      <a:srgbClr val="00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Филиалы </a:t>
                </a:r>
              </a:p>
              <a:p>
                <a:pPr algn="ctr"/>
                <a:r>
                  <a:rPr lang="ru-RU" altLang="ru-RU" sz="1350">
                    <a:solidFill>
                      <a:srgbClr val="00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иностранных банков</a:t>
                </a:r>
              </a:p>
            </p:txBody>
          </p:sp>
          <p:sp>
            <p:nvSpPr>
              <p:cNvPr id="24582" name="Прямоугольник 22"/>
              <p:cNvSpPr>
                <a:spLocks noChangeArrowheads="1"/>
              </p:cNvSpPr>
              <p:nvPr/>
            </p:nvSpPr>
            <p:spPr bwMode="auto">
              <a:xfrm>
                <a:off x="3178969" y="1844280"/>
                <a:ext cx="2119313" cy="520303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ru-RU" altLang="ru-RU" sz="1350">
                    <a:solidFill>
                      <a:srgbClr val="00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Дочерние учреждения иностранных банков</a:t>
                </a:r>
              </a:p>
            </p:txBody>
          </p:sp>
          <p:sp>
            <p:nvSpPr>
              <p:cNvPr id="24583" name="Прямоугольник 23"/>
              <p:cNvSpPr>
                <a:spLocks noChangeArrowheads="1"/>
              </p:cNvSpPr>
              <p:nvPr/>
            </p:nvSpPr>
            <p:spPr bwMode="auto">
              <a:xfrm>
                <a:off x="1143001" y="1845469"/>
                <a:ext cx="2018110" cy="520304"/>
              </a:xfrm>
              <a:prstGeom prst="rect">
                <a:avLst/>
              </a:prstGeom>
              <a:solidFill>
                <a:srgbClr val="00808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ru-RU" altLang="ru-RU" sz="150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Малазийские </a:t>
                </a:r>
              </a:p>
              <a:p>
                <a:pPr algn="ctr"/>
                <a:r>
                  <a:rPr lang="ru-RU" altLang="ru-RU" sz="150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банки</a:t>
                </a:r>
              </a:p>
            </p:txBody>
          </p:sp>
          <p:cxnSp>
            <p:nvCxnSpPr>
              <p:cNvPr id="24584" name="Прямая соединительная линия 3"/>
              <p:cNvCxnSpPr>
                <a:cxnSpLocks noChangeShapeType="1"/>
              </p:cNvCxnSpPr>
              <p:nvPr/>
            </p:nvCxnSpPr>
            <p:spPr bwMode="auto">
              <a:xfrm>
                <a:off x="3161110" y="1960960"/>
                <a:ext cx="0" cy="375642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585" name="Прямая соединительная линия 30"/>
              <p:cNvCxnSpPr>
                <a:cxnSpLocks noChangeShapeType="1"/>
              </p:cNvCxnSpPr>
              <p:nvPr/>
            </p:nvCxnSpPr>
            <p:spPr bwMode="auto">
              <a:xfrm>
                <a:off x="5280422" y="1960961"/>
                <a:ext cx="0" cy="360759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pic>
            <p:nvPicPr>
              <p:cNvPr id="24587" name="Picture 10" descr="BNP Paribas.sv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0648" y="2597945"/>
                <a:ext cx="1253728" cy="270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8" name="Picture 12" descr="AmBank group.sv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3956" y="2444353"/>
                <a:ext cx="1033463" cy="441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9" name="Picture 14" descr="CIMB Group Logo.sv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8961" y="3003947"/>
                <a:ext cx="1250156" cy="194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0" name="Picture 16" descr="Hong Leong Bank.sv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3475" y="3248025"/>
                <a:ext cx="1571625" cy="385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1" name="Picture 18" descr="Maybank.pn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2050" y="3724275"/>
                <a:ext cx="1158479" cy="325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2" name="Picture 20" descr="Public Bank Berhad logo.sv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8960" y="4142186"/>
                <a:ext cx="1052513" cy="454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3" name="Picture 22" descr="RHB Logo.sv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008" y="4718448"/>
                <a:ext cx="946547" cy="340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4" name="Picture 24" descr="Bank of America logo.sv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5644" y="3212306"/>
                <a:ext cx="1785938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6" name="Picture 22" descr="http://ceylonrealestate.net/news/wp-content/uploads/2014/09/MUFG.jpe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8026" y="3003947"/>
                <a:ext cx="1421606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0" name="Picture 48" descr="Industrial and Commercial Bank of China (ICBC) logo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0642" y="3517106"/>
                <a:ext cx="1540669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1" name="Picture 28" descr="JP Morgan Chase logo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2060" y="3827860"/>
                <a:ext cx="1922859" cy="25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2" name="Picture 24" descr="Mizuho Financial Group.pn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8026" y="4154091"/>
                <a:ext cx="1246585" cy="24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3" name="Picture 26" descr="Oversea-Chinese Banking Corporation Limited logo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3256" y="5287566"/>
                <a:ext cx="1129904" cy="236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4" name="Picture 28" descr="Standard Chartered.svg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2432" y="4406504"/>
                <a:ext cx="98941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6" name="Picture 32" descr="Scotiabank Logo.sv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6347" y="4960144"/>
                <a:ext cx="142875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7" name="Picture 34" descr="United Overseas Bank Logo.svg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8970" y="5563792"/>
                <a:ext cx="831056" cy="307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12" name="Прямоугольник 35"/>
              <p:cNvSpPr>
                <a:spLocks noChangeArrowheads="1"/>
              </p:cNvSpPr>
              <p:nvPr/>
            </p:nvSpPr>
            <p:spPr bwMode="auto">
              <a:xfrm>
                <a:off x="3199211" y="2382442"/>
                <a:ext cx="1997869" cy="2536031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3" name="Прямоугольник 36"/>
              <p:cNvSpPr>
                <a:spLocks noChangeArrowheads="1"/>
              </p:cNvSpPr>
              <p:nvPr/>
            </p:nvSpPr>
            <p:spPr bwMode="auto">
              <a:xfrm>
                <a:off x="5305425" y="2465785"/>
                <a:ext cx="2695575" cy="2057400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0" y="6610350"/>
            <a:ext cx="4038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ru-RU" sz="1000" dirty="0"/>
              <a:t>Источник: Собственная </a:t>
            </a:r>
            <a:r>
              <a:rPr lang="ru-RU" sz="1000" dirty="0" smtClean="0"/>
              <a:t>разработка.</a:t>
            </a:r>
            <a:endParaRPr lang="ru-RU" sz="1000" dirty="0"/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11046" y="44624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R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573213" y="0"/>
            <a:ext cx="7570787" cy="1412875"/>
          </a:xfrm>
        </p:spPr>
        <p:txBody>
          <a:bodyPr/>
          <a:lstStyle/>
          <a:p>
            <a:r>
              <a:rPr lang="ru-RU" altLang="ru-RU" sz="2000" b="1" smtClean="0">
                <a:cs typeface="Tahoma" panose="020B0604030504040204" pitchFamily="34" charset="0"/>
              </a:rPr>
              <a:t>ДЕКОМПОЗИЦИЯ БАНКОВСКОЙ СИСТЕМЫ ПОЛЬШИ </a:t>
            </a:r>
            <a:br>
              <a:rPr lang="ru-RU" altLang="ru-RU" sz="2000" b="1" smtClean="0">
                <a:cs typeface="Tahoma" panose="020B0604030504040204" pitchFamily="34" charset="0"/>
              </a:rPr>
            </a:br>
            <a:r>
              <a:rPr lang="ru-RU" altLang="ru-RU" sz="2000" b="1" smtClean="0">
                <a:cs typeface="Tahoma" panose="020B0604030504040204" pitchFamily="34" charset="0"/>
              </a:rPr>
              <a:t>(35-е МЕСТО В РЕЙТИНГЕ </a:t>
            </a:r>
            <a:r>
              <a:rPr lang="en-US" altLang="ru-RU" sz="2000" b="1" smtClean="0">
                <a:cs typeface="Tahoma" panose="020B0604030504040204" pitchFamily="34" charset="0"/>
              </a:rPr>
              <a:t>GCI</a:t>
            </a:r>
            <a:r>
              <a:rPr lang="ru-RU" altLang="ru-RU" sz="2000" b="1" smtClean="0">
                <a:cs typeface="Tahoma" panose="020B0604030504040204" pitchFamily="34" charset="0"/>
              </a:rPr>
              <a:t> 2014-2015)</a:t>
            </a:r>
            <a:br>
              <a:rPr lang="ru-RU" altLang="ru-RU" sz="2000" b="1" smtClean="0">
                <a:cs typeface="Tahoma" panose="020B0604030504040204" pitchFamily="34" charset="0"/>
              </a:rPr>
            </a:br>
            <a:r>
              <a:rPr lang="ru-RU" altLang="ru-RU" sz="2000" b="1" smtClean="0">
                <a:cs typeface="Tahoma" panose="020B0604030504040204" pitchFamily="34" charset="0"/>
              </a:rPr>
              <a:t>ПОЛЬША, КАК И ДР. СТРАНЫ 5-КИ ЛИДЕРОВ ПРОСТО НАХОДЯТСЯ В ОБЩЕМИРОВОМ ТРЕНДЕ</a:t>
            </a:r>
          </a:p>
        </p:txBody>
      </p:sp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5478463" y="1471613"/>
            <a:ext cx="3552825" cy="690562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Филиалы </a:t>
            </a:r>
          </a:p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иностранных банков</a:t>
            </a:r>
          </a:p>
        </p:txBody>
      </p:sp>
      <p:sp>
        <p:nvSpPr>
          <p:cNvPr id="25605" name="Прямоугольник 22"/>
          <p:cNvSpPr>
            <a:spLocks noChangeArrowheads="1"/>
          </p:cNvSpPr>
          <p:nvPr/>
        </p:nvSpPr>
        <p:spPr bwMode="auto">
          <a:xfrm>
            <a:off x="2690813" y="1477963"/>
            <a:ext cx="2825750" cy="693737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Дочерние учреждения иностранных банков</a:t>
            </a:r>
          </a:p>
        </p:txBody>
      </p:sp>
      <p:sp>
        <p:nvSpPr>
          <p:cNvPr id="25606" name="Прямоугольник 23"/>
          <p:cNvSpPr>
            <a:spLocks noChangeArrowheads="1"/>
          </p:cNvSpPr>
          <p:nvPr/>
        </p:nvSpPr>
        <p:spPr bwMode="auto">
          <a:xfrm>
            <a:off x="0" y="1462088"/>
            <a:ext cx="2690813" cy="693737"/>
          </a:xfrm>
          <a:prstGeom prst="rect">
            <a:avLst/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Польские банки</a:t>
            </a:r>
          </a:p>
        </p:txBody>
      </p:sp>
      <p:cxnSp>
        <p:nvCxnSpPr>
          <p:cNvPr id="25607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2690813" y="1471613"/>
            <a:ext cx="0" cy="52641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08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5516563" y="1471613"/>
            <a:ext cx="0" cy="52641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5609" name="Picture 6" descr="PKO BP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205038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713"/>
            <a:ext cx="15732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0" descr="BNP Pariba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2416175"/>
            <a:ext cx="18748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30" descr="Citi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2276475"/>
            <a:ext cx="1101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2" descr="Credit Suisse Logo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2684463"/>
            <a:ext cx="2057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Crédit Agricole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192463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5" descr="Danske Bank logo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6249988"/>
            <a:ext cx="2381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8" descr="JP Morgan Chas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3816350"/>
            <a:ext cx="27749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28" descr="Nordea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4198938"/>
            <a:ext cx="164941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37" descr="SEB logo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6229350"/>
            <a:ext cx="10207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12" descr="Société Générale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397250"/>
            <a:ext cx="14033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4" descr="UBS Logo SVG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4130675"/>
            <a:ext cx="112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" descr="Hsbc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471738"/>
            <a:ext cx="15128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6" descr="ING Logo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820988"/>
            <a:ext cx="13636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14" descr="Crédit Agricole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336800"/>
            <a:ext cx="708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8" descr="Royal Bank of Scotland Logo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935288"/>
            <a:ext cx="11271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18" descr="Banco Santander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4103688"/>
            <a:ext cx="15557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12" descr="Société Générale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3344863"/>
            <a:ext cx="14033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30" descr="UniCredit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665663"/>
            <a:ext cx="2095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22" descr="http://ceylonrealestate.net/news/wp-content/uploads/2014/09/MUFG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5092700"/>
            <a:ext cx="2168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Picture 10" descr="BNP Pariba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3670300"/>
            <a:ext cx="151923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Picture 52" descr="http://futurelankan.com/wp-content/uploads/2014/05/images-17-300x7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5434013"/>
            <a:ext cx="18986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1" name="Picture 28" descr="Nordea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4305300"/>
            <a:ext cx="9239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2" name="Picture 39" descr="Raiffeisen Bank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6000750"/>
            <a:ext cx="14017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Picture 41" descr="Bank Pocztowy SA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225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4" name="Picture 43" descr="Idea Bank SA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80035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5" name="Picture 47" descr="Handelsbanken logo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5764213"/>
            <a:ext cx="16827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6" name="Picture 48" descr="Industrial and Commercial Bank of China (ICBC) logo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52975"/>
            <a:ext cx="188436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7" name="Picture 4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2009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8" name="Picture 44" descr="Bank Of China Logo.sv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4562475"/>
            <a:ext cx="1544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9" name="Picture 51" descr="Powszechna Kasa Oszczędności Bank Polski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903663"/>
            <a:ext cx="1165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0" name="Picture 5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767263"/>
            <a:ext cx="2555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1" name="Picture 5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397500"/>
            <a:ext cx="124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2" name="Picture 5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6511925"/>
            <a:ext cx="131286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3" name="Picture 55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6543675"/>
            <a:ext cx="13017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4" name="Picture 57" descr="Intesa Sanpaolo.sv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745163"/>
            <a:ext cx="17145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5" name="Picture 59" descr="Caixabank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200650"/>
            <a:ext cx="15763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6" name="Picture 60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5989638"/>
            <a:ext cx="9207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7" name="Прямоугольник 46"/>
          <p:cNvSpPr>
            <a:spLocks noChangeArrowheads="1"/>
          </p:cNvSpPr>
          <p:nvPr/>
        </p:nvSpPr>
        <p:spPr bwMode="auto">
          <a:xfrm>
            <a:off x="2720975" y="2276475"/>
            <a:ext cx="2754313" cy="360680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48" name="Прямоугольник 47"/>
          <p:cNvSpPr>
            <a:spLocks noChangeArrowheads="1"/>
          </p:cNvSpPr>
          <p:nvPr/>
        </p:nvSpPr>
        <p:spPr bwMode="auto">
          <a:xfrm>
            <a:off x="5513388" y="2276475"/>
            <a:ext cx="3584575" cy="2871788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5649" name="Прямоугольник 2"/>
          <p:cNvSpPr>
            <a:spLocks noChangeArrowheads="1"/>
          </p:cNvSpPr>
          <p:nvPr/>
        </p:nvSpPr>
        <p:spPr bwMode="auto">
          <a:xfrm>
            <a:off x="4953000" y="6157913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37</a:t>
            </a:r>
          </a:p>
        </p:txBody>
      </p:sp>
      <p:sp>
        <p:nvSpPr>
          <p:cNvPr id="25650" name="Прямоугольник 50"/>
          <p:cNvSpPr>
            <a:spLocks noChangeArrowheads="1"/>
          </p:cNvSpPr>
          <p:nvPr/>
        </p:nvSpPr>
        <p:spPr bwMode="auto">
          <a:xfrm>
            <a:off x="7535863" y="6565900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19</a:t>
            </a:r>
          </a:p>
        </p:txBody>
      </p:sp>
      <p:sp>
        <p:nvSpPr>
          <p:cNvPr id="25651" name="Прямоугольник 51"/>
          <p:cNvSpPr>
            <a:spLocks noChangeArrowheads="1"/>
          </p:cNvSpPr>
          <p:nvPr/>
        </p:nvSpPr>
        <p:spPr bwMode="auto">
          <a:xfrm>
            <a:off x="8731250" y="6611938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25652" name="Прямоугольник 52"/>
          <p:cNvSpPr>
            <a:spLocks noChangeArrowheads="1"/>
          </p:cNvSpPr>
          <p:nvPr/>
        </p:nvSpPr>
        <p:spPr bwMode="auto">
          <a:xfrm>
            <a:off x="8715375" y="5946775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</a:p>
        </p:txBody>
      </p:sp>
      <p:sp>
        <p:nvSpPr>
          <p:cNvPr id="25653" name="Прямоугольник 53"/>
          <p:cNvSpPr>
            <a:spLocks noChangeArrowheads="1"/>
          </p:cNvSpPr>
          <p:nvPr/>
        </p:nvSpPr>
        <p:spPr bwMode="auto">
          <a:xfrm>
            <a:off x="6883400" y="5935663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25654" name="Прямоугольник 54"/>
          <p:cNvSpPr>
            <a:spLocks noChangeArrowheads="1"/>
          </p:cNvSpPr>
          <p:nvPr/>
        </p:nvSpPr>
        <p:spPr bwMode="auto">
          <a:xfrm>
            <a:off x="8674100" y="5507038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21</a:t>
            </a:r>
          </a:p>
        </p:txBody>
      </p:sp>
      <p:sp>
        <p:nvSpPr>
          <p:cNvPr id="25655" name="Прямоугольник 55"/>
          <p:cNvSpPr>
            <a:spLocks noChangeArrowheads="1"/>
          </p:cNvSpPr>
          <p:nvPr/>
        </p:nvSpPr>
        <p:spPr bwMode="auto">
          <a:xfrm>
            <a:off x="3414713" y="6276975"/>
            <a:ext cx="4381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23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0" y="6610350"/>
            <a:ext cx="4038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ru-RU" sz="1000" dirty="0"/>
              <a:t>Источник: Собственная </a:t>
            </a:r>
            <a:r>
              <a:rPr lang="ru-RU" sz="1000" dirty="0" smtClean="0"/>
              <a:t>разработка.</a:t>
            </a:r>
            <a:endParaRPr lang="ru-RU" sz="1000" dirty="0"/>
          </a:p>
        </p:txBody>
      </p:sp>
      <p:sp>
        <p:nvSpPr>
          <p:cNvPr id="56" name="Oval 8"/>
          <p:cNvSpPr>
            <a:spLocks noChangeArrowheads="1"/>
          </p:cNvSpPr>
          <p:nvPr/>
        </p:nvSpPr>
        <p:spPr bwMode="auto">
          <a:xfrm>
            <a:off x="11046" y="44624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R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333500" y="0"/>
            <a:ext cx="7810500" cy="1697038"/>
          </a:xfrm>
        </p:spPr>
        <p:txBody>
          <a:bodyPr/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Декомпозиция банковской системы Литвы </a:t>
            </a:r>
            <a:b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(65-е место в рейтинге </a:t>
            </a:r>
            <a:r>
              <a:rPr lang="en-US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GCI</a:t>
            </a: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 2014-2015)</a:t>
            </a:r>
            <a:endParaRPr lang="ru-RU" altLang="ru-RU" sz="2400" b="1" smtClean="0">
              <a:solidFill>
                <a:srgbClr val="FF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5535613" y="1484313"/>
            <a:ext cx="3552825" cy="906462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Филиалы </a:t>
            </a:r>
          </a:p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иностранных банков (8) </a:t>
            </a:r>
          </a:p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20% требований</a:t>
            </a:r>
          </a:p>
        </p:txBody>
      </p:sp>
      <p:sp>
        <p:nvSpPr>
          <p:cNvPr id="30725" name="Прямоугольник 22"/>
          <p:cNvSpPr>
            <a:spLocks noChangeArrowheads="1"/>
          </p:cNvSpPr>
          <p:nvPr/>
        </p:nvSpPr>
        <p:spPr bwMode="auto">
          <a:xfrm>
            <a:off x="2692400" y="1484313"/>
            <a:ext cx="2825750" cy="9017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Дочерние учреждения иностранных банков </a:t>
            </a:r>
            <a:r>
              <a:rPr lang="ru-RU" altLang="ru-RU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(4)</a:t>
            </a:r>
          </a:p>
        </p:txBody>
      </p:sp>
      <p:sp>
        <p:nvSpPr>
          <p:cNvPr id="30726" name="Прямоугольник 23"/>
          <p:cNvSpPr>
            <a:spLocks noChangeArrowheads="1"/>
          </p:cNvSpPr>
          <p:nvPr/>
        </p:nvSpPr>
        <p:spPr bwMode="auto">
          <a:xfrm>
            <a:off x="0" y="1484313"/>
            <a:ext cx="2690813" cy="906462"/>
          </a:xfrm>
          <a:prstGeom prst="rect">
            <a:avLst/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ru-RU" altLang="ru-RU" sz="5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Литовские банки (3)</a:t>
            </a:r>
          </a:p>
        </p:txBody>
      </p:sp>
      <p:cxnSp>
        <p:nvCxnSpPr>
          <p:cNvPr id="30727" name="Прямая соединительная линия 3"/>
          <p:cNvCxnSpPr>
            <a:cxnSpLocks noChangeShapeType="1"/>
          </p:cNvCxnSpPr>
          <p:nvPr/>
        </p:nvCxnSpPr>
        <p:spPr bwMode="auto">
          <a:xfrm flipH="1">
            <a:off x="2690813" y="1692275"/>
            <a:ext cx="1587" cy="50434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28" name="Прямая соединительная линия 30"/>
          <p:cNvCxnSpPr>
            <a:cxnSpLocks noChangeShapeType="1"/>
          </p:cNvCxnSpPr>
          <p:nvPr/>
        </p:nvCxnSpPr>
        <p:spPr bwMode="auto">
          <a:xfrm flipH="1">
            <a:off x="5516563" y="1700213"/>
            <a:ext cx="1587" cy="50355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30729" name="Picture 4" descr="Handelsbanke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4270375"/>
            <a:ext cx="2095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6" descr="Scan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5373688"/>
            <a:ext cx="18002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8" descr="OP Financial Group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53784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0" descr="Nordea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2654300"/>
            <a:ext cx="16383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2" descr="Danske Bank logo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3495675"/>
            <a:ext cx="2190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8" descr="Swedbank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3487738"/>
            <a:ext cx="13684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20" descr="Skandinaviska Enskilda Banken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4165600"/>
            <a:ext cx="990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20" descr="Skandinaviska Enskilda Banken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4165600"/>
            <a:ext cx="990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197600"/>
            <a:ext cx="14033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6097588"/>
            <a:ext cx="12731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4" descr="Banka Citadele 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6097588"/>
            <a:ext cx="904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6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98838"/>
            <a:ext cx="920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009900"/>
            <a:ext cx="12922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5" descr="http://4.bp.blogspot.com/-g-laUmWFYao/TueiYL08UkI/AAAAAAAAAA8/ewopV22AnS0/s1600/%25C5%25A0iauli%25C5%25B3_banka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875088"/>
            <a:ext cx="22272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7" descr="http://www.autobusustotis.lt/get.php?i.265:w.776:h.5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467225"/>
            <a:ext cx="2484437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163"/>
            <a:ext cx="13160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Прямоугольник 24"/>
          <p:cNvSpPr>
            <a:spLocks noChangeArrowheads="1"/>
          </p:cNvSpPr>
          <p:nvPr/>
        </p:nvSpPr>
        <p:spPr bwMode="auto">
          <a:xfrm>
            <a:off x="5551488" y="2586038"/>
            <a:ext cx="3482975" cy="5365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46" name="Прямоугольник 25"/>
          <p:cNvSpPr>
            <a:spLocks noChangeArrowheads="1"/>
          </p:cNvSpPr>
          <p:nvPr/>
        </p:nvSpPr>
        <p:spPr bwMode="auto">
          <a:xfrm>
            <a:off x="7340600" y="3875088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19</a:t>
            </a:r>
          </a:p>
        </p:txBody>
      </p:sp>
      <p:sp>
        <p:nvSpPr>
          <p:cNvPr id="30747" name="Прямоугольник 26"/>
          <p:cNvSpPr>
            <a:spLocks noChangeArrowheads="1"/>
          </p:cNvSpPr>
          <p:nvPr/>
        </p:nvSpPr>
        <p:spPr bwMode="auto">
          <a:xfrm>
            <a:off x="8559800" y="4581525"/>
            <a:ext cx="4381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30748" name="Прямоугольник 27"/>
          <p:cNvSpPr>
            <a:spLocks noChangeArrowheads="1"/>
          </p:cNvSpPr>
          <p:nvPr/>
        </p:nvSpPr>
        <p:spPr bwMode="auto">
          <a:xfrm>
            <a:off x="4876800" y="4603750"/>
            <a:ext cx="4381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30749" name="Прямоугольник 28"/>
          <p:cNvSpPr>
            <a:spLocks noChangeArrowheads="1"/>
          </p:cNvSpPr>
          <p:nvPr/>
        </p:nvSpPr>
        <p:spPr bwMode="auto">
          <a:xfrm>
            <a:off x="3924300" y="3786188"/>
            <a:ext cx="4381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29</a:t>
            </a:r>
          </a:p>
        </p:txBody>
      </p:sp>
      <p:sp>
        <p:nvSpPr>
          <p:cNvPr id="30750" name="Прямоугольник 29"/>
          <p:cNvSpPr>
            <a:spLocks noChangeArrowheads="1"/>
          </p:cNvSpPr>
          <p:nvPr/>
        </p:nvSpPr>
        <p:spPr bwMode="auto">
          <a:xfrm>
            <a:off x="4891088" y="3792538"/>
            <a:ext cx="4381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23</a:t>
            </a:r>
          </a:p>
        </p:txBody>
      </p:sp>
      <p:sp>
        <p:nvSpPr>
          <p:cNvPr id="30751" name="Прямоугольник 31"/>
          <p:cNvSpPr>
            <a:spLocks noChangeArrowheads="1"/>
          </p:cNvSpPr>
          <p:nvPr/>
        </p:nvSpPr>
        <p:spPr bwMode="auto">
          <a:xfrm>
            <a:off x="7445375" y="4597400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0" y="6610350"/>
            <a:ext cx="4038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ru-RU" sz="1000" dirty="0"/>
              <a:t>Источник: Собственная </a:t>
            </a:r>
            <a:r>
              <a:rPr lang="ru-RU" sz="1000" dirty="0" smtClean="0"/>
              <a:t>разработка.</a:t>
            </a:r>
            <a:endParaRPr lang="ru-RU" sz="1000" dirty="0"/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205683" y="33363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R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68" y="1992"/>
            <a:ext cx="9162868" cy="618696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3200" dirty="0" smtClean="0"/>
              <a:t>Введение (</a:t>
            </a:r>
            <a:r>
              <a:rPr lang="en-US" sz="3200" dirty="0" smtClean="0"/>
              <a:t>Introduction</a:t>
            </a:r>
            <a:r>
              <a:rPr lang="ru-RU" sz="3200" dirty="0" smtClean="0"/>
              <a:t>)</a:t>
            </a:r>
            <a:endParaRPr lang="en-US" sz="3000" b="1" dirty="0">
              <a:solidFill>
                <a:srgbClr val="C6531A"/>
              </a:solidFill>
              <a:latin typeface="Helvetica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728192"/>
          </a:xfrm>
        </p:spPr>
        <p:txBody>
          <a:bodyPr anchor="ctr"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000" dirty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Исследование было выполнено по заказу 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управления исследований Национального банка Республики Беларуси </a:t>
            </a:r>
            <a:r>
              <a:rPr lang="en-US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(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Минск, Беларусь). 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I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" y="2416942"/>
            <a:ext cx="5779238" cy="434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2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289050" y="0"/>
            <a:ext cx="7854950" cy="1978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Декомпозиция банковской системы Латвии</a:t>
            </a:r>
            <a:br>
              <a:rPr lang="ru-RU" sz="2400" b="1" dirty="0" smtClean="0"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(33-е место в рейтинге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GCI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 2014-2015)</a:t>
            </a:r>
            <a:br>
              <a:rPr lang="ru-RU" sz="2400" b="1" dirty="0" smtClean="0">
                <a:latin typeface="Tahoma" pitchFamily="34" charset="0"/>
                <a:cs typeface="Tahoma" pitchFamily="34" charset="0"/>
              </a:rPr>
            </a:br>
            <a:r>
              <a:rPr lang="ru-RU" sz="2400" b="1" dirty="0">
                <a:cs typeface="Tahoma" pitchFamily="34" charset="0"/>
              </a:rPr>
              <a:t>В СТРАНАХ БАЛТИИ ПРИСУТСТВУЮТ ПРИМЕРНО ОДНИ И ТЕ ЖЕ ИНОСТРАННЫЕ БАНКИ, В ОСНОВНОМ ИЗ СКАНДИНАВСКИХ СТРАН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latin typeface="Tahoma" pitchFamily="34" charset="0"/>
                <a:cs typeface="Tahoma" pitchFamily="34" charset="0"/>
              </a:rPr>
            </a:br>
            <a:endParaRPr lang="ru-RU" sz="1800" b="1" cap="all" dirty="0">
              <a:cs typeface="Tahoma" pitchFamily="34" charset="0"/>
            </a:endParaRPr>
          </a:p>
        </p:txBody>
      </p:sp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5516563" y="2001838"/>
            <a:ext cx="3552825" cy="688975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Филиалы </a:t>
            </a:r>
          </a:p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иностранных банков (9)</a:t>
            </a:r>
          </a:p>
        </p:txBody>
      </p:sp>
      <p:sp>
        <p:nvSpPr>
          <p:cNvPr id="29701" name="Прямоугольник 22"/>
          <p:cNvSpPr>
            <a:spLocks noChangeArrowheads="1"/>
          </p:cNvSpPr>
          <p:nvPr/>
        </p:nvSpPr>
        <p:spPr bwMode="auto">
          <a:xfrm>
            <a:off x="2700338" y="1993900"/>
            <a:ext cx="2825750" cy="693738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Дочерние учреждения иностранных банков</a:t>
            </a:r>
            <a:endParaRPr lang="ru-RU" altLang="ru-RU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02" name="Прямоугольник 23"/>
          <p:cNvSpPr>
            <a:spLocks noChangeArrowheads="1"/>
          </p:cNvSpPr>
          <p:nvPr/>
        </p:nvSpPr>
        <p:spPr bwMode="auto">
          <a:xfrm>
            <a:off x="0" y="1978025"/>
            <a:ext cx="2690813" cy="693738"/>
          </a:xfrm>
          <a:prstGeom prst="rect">
            <a:avLst/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ru-RU" altLang="ru-RU" sz="5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Латвийские банки</a:t>
            </a:r>
          </a:p>
        </p:txBody>
      </p:sp>
      <p:cxnSp>
        <p:nvCxnSpPr>
          <p:cNvPr id="29703" name="Прямая соединительная линия 3"/>
          <p:cNvCxnSpPr>
            <a:cxnSpLocks noChangeShapeType="1"/>
          </p:cNvCxnSpPr>
          <p:nvPr/>
        </p:nvCxnSpPr>
        <p:spPr bwMode="auto">
          <a:xfrm flipH="1">
            <a:off x="2690813" y="1978025"/>
            <a:ext cx="9525" cy="47577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4" name="Прямая соединительная линия 30"/>
          <p:cNvCxnSpPr>
            <a:cxnSpLocks noChangeShapeType="1"/>
          </p:cNvCxnSpPr>
          <p:nvPr/>
        </p:nvCxnSpPr>
        <p:spPr bwMode="auto">
          <a:xfrm flipH="1">
            <a:off x="5516563" y="1993900"/>
            <a:ext cx="9525" cy="47418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9705" name="Picture 4" descr="Handelsbanke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3905250"/>
            <a:ext cx="2095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Norde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792413"/>
            <a:ext cx="16383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 descr="Danske Bank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3884613"/>
            <a:ext cx="2190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30" descr="UniCredit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3275013"/>
            <a:ext cx="2095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2" descr="Norvik Banka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219700"/>
            <a:ext cx="1993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4" descr="Rietumu Logo 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859088"/>
            <a:ext cx="19113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6" descr="Banka Citadele 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452813"/>
            <a:ext cx="12096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6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3201988"/>
            <a:ext cx="920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8" descr="Expobank 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425950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0" descr="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5697538"/>
            <a:ext cx="14319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0" descr="Latvijas Krājbanka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103688"/>
            <a:ext cx="14287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12" descr="PrivatBank-corporate-logo-lati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6426200"/>
            <a:ext cx="18589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14" descr="Swedbank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84713"/>
            <a:ext cx="2000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0" descr="Skandinaviska Enskilda Banken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3838575"/>
            <a:ext cx="990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6321425"/>
            <a:ext cx="14017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8" descr="OP Financial Group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84517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6" descr="Scania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5707063"/>
            <a:ext cx="18002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" y="642021"/>
            <a:ext cx="1258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3" name="Прямоугольник 26"/>
          <p:cNvSpPr>
            <a:spLocks noChangeArrowheads="1"/>
          </p:cNvSpPr>
          <p:nvPr/>
        </p:nvSpPr>
        <p:spPr bwMode="auto">
          <a:xfrm>
            <a:off x="5549900" y="2717800"/>
            <a:ext cx="3482975" cy="9683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724" name="Прямоугольник 27"/>
          <p:cNvSpPr>
            <a:spLocks noChangeArrowheads="1"/>
          </p:cNvSpPr>
          <p:nvPr/>
        </p:nvSpPr>
        <p:spPr bwMode="auto">
          <a:xfrm>
            <a:off x="4568825" y="4252913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19</a:t>
            </a:r>
          </a:p>
        </p:txBody>
      </p:sp>
      <p:sp>
        <p:nvSpPr>
          <p:cNvPr id="29725" name="Прямоугольник 28"/>
          <p:cNvSpPr>
            <a:spLocks noChangeArrowheads="1"/>
          </p:cNvSpPr>
          <p:nvPr/>
        </p:nvSpPr>
        <p:spPr bwMode="auto">
          <a:xfrm>
            <a:off x="8591550" y="4383088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29726" name="Прямоугольник 29"/>
          <p:cNvSpPr>
            <a:spLocks noChangeArrowheads="1"/>
          </p:cNvSpPr>
          <p:nvPr/>
        </p:nvSpPr>
        <p:spPr bwMode="auto">
          <a:xfrm>
            <a:off x="7481888" y="5122863"/>
            <a:ext cx="4635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29</a:t>
            </a:r>
          </a:p>
        </p:txBody>
      </p:sp>
      <p:sp>
        <p:nvSpPr>
          <p:cNvPr id="29727" name="Прямоугольник 31"/>
          <p:cNvSpPr>
            <a:spLocks noChangeArrowheads="1"/>
          </p:cNvSpPr>
          <p:nvPr/>
        </p:nvSpPr>
        <p:spPr bwMode="auto">
          <a:xfrm>
            <a:off x="3324225" y="3598863"/>
            <a:ext cx="4381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23</a:t>
            </a:r>
          </a:p>
        </p:txBody>
      </p:sp>
      <p:sp>
        <p:nvSpPr>
          <p:cNvPr id="29728" name="Прямоугольник 32"/>
          <p:cNvSpPr>
            <a:spLocks noChangeArrowheads="1"/>
          </p:cNvSpPr>
          <p:nvPr/>
        </p:nvSpPr>
        <p:spPr bwMode="auto">
          <a:xfrm>
            <a:off x="7408863" y="4260850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0" y="6610350"/>
            <a:ext cx="4038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ru-RU" sz="1000" dirty="0"/>
              <a:t>Источник: Собственная </a:t>
            </a:r>
            <a:r>
              <a:rPr lang="ru-RU" sz="1000" dirty="0" smtClean="0"/>
              <a:t>разработка.</a:t>
            </a:r>
            <a:endParaRPr lang="ru-RU" sz="1000" dirty="0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87628" y="0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R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289050" y="0"/>
            <a:ext cx="7854950" cy="1700213"/>
          </a:xfrm>
        </p:spPr>
        <p:txBody>
          <a:bodyPr>
            <a:normAutofit fontScale="90000"/>
          </a:bodyPr>
          <a:lstStyle/>
          <a:p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Декомпозиция банковской системы Эстонии </a:t>
            </a:r>
            <a:b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(29-е место в рейтинге </a:t>
            </a:r>
            <a:r>
              <a:rPr lang="en-US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GCI</a:t>
            </a:r>
            <a: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  <a:t> 2014-2015)</a:t>
            </a:r>
            <a:br>
              <a:rPr lang="ru-RU" altLang="ru-RU" sz="2400" b="1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200" b="1" smtClean="0">
                <a:cs typeface="Tahoma" panose="020B0604030504040204" pitchFamily="34" charset="0"/>
              </a:rPr>
              <a:t>В СТРАНАХ БАЛТИИ ИНОСТРАННЫЕ БАНКИ ОСУЩЕСТВЛЯЮТ ДЕЯТЕЛЬНОСТЬ БОЛЬШЕ ИМЕННО В ФОРМЕ ФИЛИАЛОВ, А НЕ ДОЧЕРНИХ УЧРЕЖДЕНИЙ</a:t>
            </a:r>
            <a:endParaRPr lang="ru-RU" altLang="ru-RU" sz="2200" b="1" smtClean="0">
              <a:solidFill>
                <a:srgbClr val="FF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6" name="Прямоугольник 1"/>
          <p:cNvSpPr>
            <a:spLocks noChangeArrowheads="1"/>
          </p:cNvSpPr>
          <p:nvPr/>
        </p:nvSpPr>
        <p:spPr bwMode="auto">
          <a:xfrm>
            <a:off x="5532438" y="1806575"/>
            <a:ext cx="3552825" cy="690563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Филиалы </a:t>
            </a:r>
          </a:p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иностранных банков (9)</a:t>
            </a:r>
          </a:p>
        </p:txBody>
      </p:sp>
      <p:sp>
        <p:nvSpPr>
          <p:cNvPr id="28677" name="Прямоугольник 22"/>
          <p:cNvSpPr>
            <a:spLocks noChangeArrowheads="1"/>
          </p:cNvSpPr>
          <p:nvPr/>
        </p:nvSpPr>
        <p:spPr bwMode="auto">
          <a:xfrm>
            <a:off x="2670175" y="1798638"/>
            <a:ext cx="2825750" cy="693737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Дочерние учреждения иностранных банков </a:t>
            </a:r>
            <a:r>
              <a:rPr lang="ru-RU" altLang="ru-RU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(2)</a:t>
            </a:r>
          </a:p>
        </p:txBody>
      </p:sp>
      <p:sp>
        <p:nvSpPr>
          <p:cNvPr id="28678" name="Прямоугольник 23"/>
          <p:cNvSpPr>
            <a:spLocks noChangeArrowheads="1"/>
          </p:cNvSpPr>
          <p:nvPr/>
        </p:nvSpPr>
        <p:spPr bwMode="auto">
          <a:xfrm>
            <a:off x="0" y="1798638"/>
            <a:ext cx="2690813" cy="693737"/>
          </a:xfrm>
          <a:prstGeom prst="rect">
            <a:avLst/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ru-RU" altLang="ru-RU" sz="5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Эстонские банки (6)</a:t>
            </a:r>
          </a:p>
        </p:txBody>
      </p:sp>
      <p:cxnSp>
        <p:nvCxnSpPr>
          <p:cNvPr id="28679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2690813" y="1798638"/>
            <a:ext cx="0" cy="49371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0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5508625" y="1806575"/>
            <a:ext cx="7938" cy="49291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" y="827087"/>
            <a:ext cx="121126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4" descr="Handelsbanke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4578350"/>
            <a:ext cx="2095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6" descr="Scan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5108575"/>
            <a:ext cx="18002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8" descr="OP Financial Group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5478463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0" descr="Nordea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2713038"/>
            <a:ext cx="16383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2" descr="Danske Bank logo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3856038"/>
            <a:ext cx="2190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4" descr="Banka Citadele 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6180138"/>
            <a:ext cx="903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https://upload.wikimedia.org/wikipedia/commons/thumb/8/8a/Marfin_Investment_Group_logo.svg/220px-Marfin_Investment_Group_logo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5773738"/>
            <a:ext cx="18907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8" descr="Swedbank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738563"/>
            <a:ext cx="13684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20" descr="Skandinaviska Enskilda Banken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51338"/>
            <a:ext cx="990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24" descr="Versobank 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519488"/>
            <a:ext cx="21129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689225"/>
            <a:ext cx="2011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7" descr="https://upload.wikimedia.org/wikipedia/et/4/4e/LHV_log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037013"/>
            <a:ext cx="104933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0" descr="Skandinaviska Enskilda Banken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4262438"/>
            <a:ext cx="990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30" descr="UniCredit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3205163"/>
            <a:ext cx="2095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Прямоугольник 24"/>
          <p:cNvSpPr>
            <a:spLocks noChangeArrowheads="1"/>
          </p:cNvSpPr>
          <p:nvPr/>
        </p:nvSpPr>
        <p:spPr bwMode="auto">
          <a:xfrm>
            <a:off x="5580063" y="2663825"/>
            <a:ext cx="3482975" cy="9683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8697" name="Прямоугольник 25"/>
          <p:cNvSpPr>
            <a:spLocks noChangeArrowheads="1"/>
          </p:cNvSpPr>
          <p:nvPr/>
        </p:nvSpPr>
        <p:spPr bwMode="auto">
          <a:xfrm>
            <a:off x="7392988" y="4208463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19</a:t>
            </a:r>
          </a:p>
        </p:txBody>
      </p:sp>
      <p:sp>
        <p:nvSpPr>
          <p:cNvPr id="28698" name="Прямоугольник 26"/>
          <p:cNvSpPr>
            <a:spLocks noChangeArrowheads="1"/>
          </p:cNvSpPr>
          <p:nvPr/>
        </p:nvSpPr>
        <p:spPr bwMode="auto">
          <a:xfrm>
            <a:off x="8515350" y="4806950"/>
            <a:ext cx="4381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28699" name="Прямоугольник 27"/>
          <p:cNvSpPr>
            <a:spLocks noChangeArrowheads="1"/>
          </p:cNvSpPr>
          <p:nvPr/>
        </p:nvSpPr>
        <p:spPr bwMode="auto">
          <a:xfrm>
            <a:off x="4030663" y="4700588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28700" name="Прямоугольник 28"/>
          <p:cNvSpPr>
            <a:spLocks noChangeArrowheads="1"/>
          </p:cNvSpPr>
          <p:nvPr/>
        </p:nvSpPr>
        <p:spPr bwMode="auto">
          <a:xfrm>
            <a:off x="3971925" y="4021138"/>
            <a:ext cx="4381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29</a:t>
            </a:r>
          </a:p>
        </p:txBody>
      </p:sp>
      <p:sp>
        <p:nvSpPr>
          <p:cNvPr id="28701" name="Прямоугольник 29"/>
          <p:cNvSpPr>
            <a:spLocks noChangeArrowheads="1"/>
          </p:cNvSpPr>
          <p:nvPr/>
        </p:nvSpPr>
        <p:spPr bwMode="auto">
          <a:xfrm>
            <a:off x="7327900" y="4818063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0" y="6610350"/>
            <a:ext cx="4038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ru-RU" sz="1000" dirty="0"/>
              <a:t>Источник: Собственная </a:t>
            </a:r>
            <a:r>
              <a:rPr lang="ru-RU" sz="1000" dirty="0" smtClean="0"/>
              <a:t>разработка.</a:t>
            </a:r>
            <a:endParaRPr lang="ru-RU" sz="1000" dirty="0"/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67725" y="116632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R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81100" y="0"/>
            <a:ext cx="7962900" cy="1735138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cs typeface="Tahoma" panose="020B0604030504040204" pitchFamily="34" charset="0"/>
              </a:rPr>
              <a:t>ДЕКОМПОЗИЦИЯ БАНКОВСКОЙ СИСТЕМЫ ЧЕХИИ </a:t>
            </a:r>
            <a:br>
              <a:rPr lang="ru-RU" altLang="ru-RU" sz="2000" b="1" dirty="0" smtClean="0">
                <a:cs typeface="Tahoma" panose="020B0604030504040204" pitchFamily="34" charset="0"/>
              </a:rPr>
            </a:br>
            <a:r>
              <a:rPr lang="ru-RU" altLang="ru-RU" sz="1800" b="1" dirty="0" smtClean="0">
                <a:cs typeface="Tahoma" panose="020B0604030504040204" pitchFamily="34" charset="0"/>
              </a:rPr>
              <a:t>(44-Е МЕСТО В РЕЙТИНГЕ </a:t>
            </a:r>
            <a:r>
              <a:rPr lang="en-US" altLang="ru-RU" sz="1800" b="1" dirty="0" smtClean="0">
                <a:cs typeface="Tahoma" panose="020B0604030504040204" pitchFamily="34" charset="0"/>
              </a:rPr>
              <a:t>GCI</a:t>
            </a:r>
            <a:r>
              <a:rPr lang="ru-RU" altLang="ru-RU" sz="1800" b="1" dirty="0" smtClean="0">
                <a:cs typeface="Tahoma" panose="020B0604030504040204" pitchFamily="34" charset="0"/>
              </a:rPr>
              <a:t> 2014-2015)</a:t>
            </a:r>
            <a:br>
              <a:rPr lang="ru-RU" altLang="ru-RU" sz="1800" b="1" dirty="0" smtClean="0">
                <a:cs typeface="Tahoma" panose="020B0604030504040204" pitchFamily="34" charset="0"/>
              </a:rPr>
            </a:br>
            <a:r>
              <a:rPr lang="ru-RU" altLang="ru-RU" sz="2000" b="1" dirty="0" smtClean="0">
                <a:solidFill>
                  <a:srgbClr val="C6531A"/>
                </a:solidFill>
                <a:cs typeface="Tahoma" panose="020B0604030504040204" pitchFamily="34" charset="0"/>
              </a:rPr>
              <a:t>ЧЕХИЯ, КАК СТРАНА ПРИМЕРНО РАВНАЯ ПО РАЗМЕРУ БЕЛАРУСИ, В НАИБОЛЬШЕЙ СТЕПЕНИ МОЖЕТ СЛУЖИТЬ ОРИЕНТИРОМ ДЛЯ ТОГО, КАК МОГЛА БЫ ВЫГЛЯДЕТЬ ДЕКОМПОЗИЦИЯ БАНКОВСКОЙ СИСТЕМЫ БЕЛАРУСИ</a:t>
            </a:r>
            <a:endParaRPr lang="ru-RU" altLang="ru-RU" sz="2000" b="1" dirty="0" smtClean="0">
              <a:solidFill>
                <a:srgbClr val="C6531A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5522913" y="1735138"/>
            <a:ext cx="3552825" cy="690562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Филиалы </a:t>
            </a:r>
          </a:p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иностранных банков (15)</a:t>
            </a:r>
          </a:p>
        </p:txBody>
      </p:sp>
      <p:sp>
        <p:nvSpPr>
          <p:cNvPr id="26629" name="Прямоугольник 22"/>
          <p:cNvSpPr>
            <a:spLocks noChangeArrowheads="1"/>
          </p:cNvSpPr>
          <p:nvPr/>
        </p:nvSpPr>
        <p:spPr bwMode="auto">
          <a:xfrm>
            <a:off x="2711450" y="1731963"/>
            <a:ext cx="2825750" cy="693737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8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Дочерние учреждения иностранных банков </a:t>
            </a:r>
            <a:r>
              <a:rPr lang="ru-RU" altLang="ru-RU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(11)</a:t>
            </a:r>
          </a:p>
        </p:txBody>
      </p:sp>
      <p:sp>
        <p:nvSpPr>
          <p:cNvPr id="26630" name="Прямоугольник 23"/>
          <p:cNvSpPr>
            <a:spLocks noChangeArrowheads="1"/>
          </p:cNvSpPr>
          <p:nvPr/>
        </p:nvSpPr>
        <p:spPr bwMode="auto">
          <a:xfrm>
            <a:off x="22225" y="1735138"/>
            <a:ext cx="2690813" cy="693737"/>
          </a:xfrm>
          <a:prstGeom prst="rect">
            <a:avLst/>
          </a:prstGeom>
          <a:solidFill>
            <a:srgbClr val="00808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ru-RU" altLang="ru-RU" sz="5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Чешские банки (8)</a:t>
            </a:r>
          </a:p>
        </p:txBody>
      </p:sp>
      <p:cxnSp>
        <p:nvCxnSpPr>
          <p:cNvPr id="26631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2690813" y="1731963"/>
            <a:ext cx="0" cy="50038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2" name="Прямая соединительная линия 30"/>
          <p:cNvCxnSpPr>
            <a:cxnSpLocks noChangeShapeType="1"/>
          </p:cNvCxnSpPr>
          <p:nvPr/>
        </p:nvCxnSpPr>
        <p:spPr bwMode="auto">
          <a:xfrm flipH="1">
            <a:off x="5516563" y="1731963"/>
            <a:ext cx="6350" cy="50038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6633" name="Picture 22" descr="http://ceylonrealestate.net/news/wp-content/uploads/2014/09/MUF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3149600"/>
            <a:ext cx="20796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30" descr="Citi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2771775"/>
            <a:ext cx="1073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4" descr="Logo der COMMERZBANK Aktiengesellscha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4159250"/>
            <a:ext cx="2211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 descr="Hsb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2662238"/>
            <a:ext cx="171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52" descr="http://futurelankan.com/wp-content/uploads/2014/05/images-17-300x7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3584575"/>
            <a:ext cx="18954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6" descr="ING Logo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3584575"/>
            <a:ext cx="1531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6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4637088"/>
            <a:ext cx="1300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8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960813"/>
            <a:ext cx="7794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0" descr="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6107113"/>
            <a:ext cx="1431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2" descr="Société Générale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300413"/>
            <a:ext cx="185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39" descr="Raiffeisen Bank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4003675"/>
            <a:ext cx="14017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14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5399088"/>
            <a:ext cx="160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30" descr="UniCredit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749550"/>
            <a:ext cx="2095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13463"/>
            <a:ext cx="8270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19" descr="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443163"/>
            <a:ext cx="1263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098800"/>
            <a:ext cx="16525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3838575"/>
            <a:ext cx="1971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3" descr="https://www.unicreditbank.cz/files/images/users/images/CMZRB_logo_RGB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53523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5" descr="http://maximafinance.cz/wp-content/plugins/images-thumbnail-sliderv1/imagestoscroll/stavebni-sporitelna-log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688"/>
            <a:ext cx="1181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2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002338"/>
            <a:ext cx="23463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2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5183188"/>
            <a:ext cx="1400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1152525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5" name="Прямоугольник 1"/>
          <p:cNvSpPr>
            <a:spLocks noChangeArrowheads="1"/>
          </p:cNvSpPr>
          <p:nvPr/>
        </p:nvSpPr>
        <p:spPr bwMode="auto">
          <a:xfrm>
            <a:off x="2767013" y="2492375"/>
            <a:ext cx="2701925" cy="1338263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656" name="Прямоугольник 32"/>
          <p:cNvSpPr>
            <a:spLocks noChangeArrowheads="1"/>
          </p:cNvSpPr>
          <p:nvPr/>
        </p:nvSpPr>
        <p:spPr bwMode="auto">
          <a:xfrm>
            <a:off x="5537200" y="2492375"/>
            <a:ext cx="3627438" cy="1614488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6657" name="Прямоугольник 33"/>
          <p:cNvSpPr>
            <a:spLocks noChangeArrowheads="1"/>
          </p:cNvSpPr>
          <p:nvPr/>
        </p:nvSpPr>
        <p:spPr bwMode="auto">
          <a:xfrm>
            <a:off x="3852863" y="4321175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37</a:t>
            </a:r>
          </a:p>
        </p:txBody>
      </p:sp>
      <p:sp>
        <p:nvSpPr>
          <p:cNvPr id="26658" name="Прямоугольник 34"/>
          <p:cNvSpPr>
            <a:spLocks noChangeArrowheads="1"/>
          </p:cNvSpPr>
          <p:nvPr/>
        </p:nvSpPr>
        <p:spPr bwMode="auto">
          <a:xfrm>
            <a:off x="7318375" y="4559300"/>
            <a:ext cx="4381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  <p:sp>
        <p:nvSpPr>
          <p:cNvPr id="26659" name="Прямоугольник 35"/>
          <p:cNvSpPr>
            <a:spLocks noChangeArrowheads="1"/>
          </p:cNvSpPr>
          <p:nvPr/>
        </p:nvSpPr>
        <p:spPr bwMode="auto">
          <a:xfrm>
            <a:off x="3852863" y="5064125"/>
            <a:ext cx="4381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30</a:t>
            </a:r>
          </a:p>
        </p:txBody>
      </p:sp>
      <p:sp>
        <p:nvSpPr>
          <p:cNvPr id="26660" name="Прямоугольник 36"/>
          <p:cNvSpPr>
            <a:spLocks noChangeArrowheads="1"/>
          </p:cNvSpPr>
          <p:nvPr/>
        </p:nvSpPr>
        <p:spPr bwMode="auto">
          <a:xfrm>
            <a:off x="4975225" y="4637088"/>
            <a:ext cx="4381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25</a:t>
            </a:r>
          </a:p>
        </p:txBody>
      </p:sp>
      <p:sp>
        <p:nvSpPr>
          <p:cNvPr id="26661" name="Прямоугольник 37"/>
          <p:cNvSpPr>
            <a:spLocks noChangeArrowheads="1"/>
          </p:cNvSpPr>
          <p:nvPr/>
        </p:nvSpPr>
        <p:spPr bwMode="auto">
          <a:xfrm>
            <a:off x="4014788" y="5707063"/>
            <a:ext cx="4381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400">
                <a:latin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0" y="6610350"/>
            <a:ext cx="4038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ru-RU" sz="1000" dirty="0"/>
              <a:t>Источник: Собственная </a:t>
            </a:r>
            <a:r>
              <a:rPr lang="ru-RU" sz="1000" dirty="0" smtClean="0"/>
              <a:t>разработка.</a:t>
            </a:r>
            <a:endParaRPr lang="ru-RU" sz="1000" dirty="0"/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56312" y="836712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R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2511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dirty="0" smtClean="0">
                <a:cs typeface="Tahoma" panose="020B0604030504040204" pitchFamily="34" charset="0"/>
              </a:rPr>
              <a:t>           </a:t>
            </a:r>
            <a:r>
              <a:rPr lang="ru-RU" altLang="ru-RU" sz="1800" dirty="0" smtClean="0">
                <a:cs typeface="Tahoma" panose="020B0604030504040204" pitchFamily="34" charset="0"/>
              </a:rPr>
              <a:t>Вывод: Важно преодолеть экономические страхи и фобии, которые   </a:t>
            </a:r>
            <a:br>
              <a:rPr lang="ru-RU" altLang="ru-RU" sz="1800" dirty="0" smtClean="0">
                <a:cs typeface="Tahoma" panose="020B0604030504040204" pitchFamily="34" charset="0"/>
              </a:rPr>
            </a:br>
            <a:r>
              <a:rPr lang="ru-RU" altLang="ru-RU" sz="1800" dirty="0">
                <a:cs typeface="Tahoma" panose="020B0604030504040204" pitchFamily="34" charset="0"/>
              </a:rPr>
              <a:t> </a:t>
            </a:r>
            <a:r>
              <a:rPr lang="ru-RU" altLang="ru-RU" sz="1800" dirty="0" smtClean="0">
                <a:cs typeface="Tahoma" panose="020B0604030504040204" pitchFamily="34" charset="0"/>
              </a:rPr>
              <a:t>       </a:t>
            </a:r>
            <a:r>
              <a:rPr lang="ru-RU" altLang="ru-RU" sz="1800" dirty="0" smtClean="0">
                <a:cs typeface="Tahoma" panose="020B0604030504040204" pitchFamily="34" charset="0"/>
              </a:rPr>
              <a:t>свойственны </a:t>
            </a:r>
            <a:r>
              <a:rPr lang="ru-RU" altLang="ru-RU" sz="1800" dirty="0" err="1" smtClean="0">
                <a:cs typeface="Tahoma" panose="020B0604030504040204" pitchFamily="34" charset="0"/>
              </a:rPr>
              <a:t>этноцентрическому</a:t>
            </a:r>
            <a:r>
              <a:rPr lang="ru-RU" altLang="ru-RU" sz="1800" dirty="0" smtClean="0">
                <a:cs typeface="Tahoma" panose="020B0604030504040204" pitchFamily="34" charset="0"/>
              </a:rPr>
              <a:t> постсоветскому менталитету и мировоззрению. Это касается как вступления в ВТО в целом, так и допуска филиалов иностранных банков в Беларусь в частности.  Сегодня вопрос должен ставиться не так: пускать или не пускать филиалы СЗБ, а как создать условия, чтобы привлечь в Беларусь как можно больше СЗБ?</a:t>
            </a:r>
            <a:endParaRPr lang="ru-RU" sz="1800" dirty="0"/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21820" y="0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D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0919" y="1425111"/>
            <a:ext cx="8837208" cy="5157911"/>
            <a:chOff x="0" y="1466900"/>
            <a:chExt cx="9144000" cy="5391100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24527" y="1480158"/>
              <a:ext cx="4321176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ru-RU" altLang="ru-RU" sz="1800" b="1" dirty="0">
                  <a:solidFill>
                    <a:schemeClr val="accent1">
                      <a:lumMod val="75000"/>
                    </a:schemeClr>
                  </a:solidFill>
                  <a:cs typeface="Tahoma" panose="020B0604030504040204" pitchFamily="34" charset="0"/>
                </a:rPr>
                <a:t>Преодоление страхов и фобий</a:t>
              </a:r>
              <a:endParaRPr lang="en-US" altLang="ru-RU" sz="1800" b="1" dirty="0">
                <a:solidFill>
                  <a:schemeClr val="accent1">
                    <a:lumMod val="75000"/>
                  </a:schemeClr>
                </a:solidFill>
                <a:cs typeface="Tahoma" panose="020B0604030504040204" pitchFamily="34" charset="0"/>
              </a:endParaRPr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4985615" y="1466900"/>
              <a:ext cx="3398838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ru-RU" altLang="ru-RU" sz="1800" b="1" dirty="0">
                  <a:solidFill>
                    <a:srgbClr val="FF0000"/>
                  </a:solidFill>
                  <a:cs typeface="Tahoma" panose="020B0604030504040204" pitchFamily="34" charset="0"/>
                </a:rPr>
                <a:t>Преимущества</a:t>
              </a:r>
              <a:endParaRPr lang="en-US" altLang="ru-RU" sz="1800" b="1" dirty="0">
                <a:solidFill>
                  <a:srgbClr val="FF0000"/>
                </a:solidFill>
                <a:cs typeface="Tahoma" panose="020B0604030504040204" pitchFamily="34" charset="0"/>
              </a:endParaRPr>
            </a:p>
          </p:txBody>
        </p:sp>
        <p:sp>
          <p:nvSpPr>
            <p:cNvPr id="8" name="Блок-схема: альтернативный процесс 6"/>
            <p:cNvSpPr>
              <a:spLocks noChangeArrowheads="1"/>
            </p:cNvSpPr>
            <p:nvPr/>
          </p:nvSpPr>
          <p:spPr bwMode="auto">
            <a:xfrm>
              <a:off x="4572000" y="2282549"/>
              <a:ext cx="4572000" cy="893762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700" dirty="0"/>
                <a:t>Экономика страны получит дешевые и длинные кредиты от хороших западных банков. </a:t>
              </a:r>
            </a:p>
          </p:txBody>
        </p:sp>
        <p:sp>
          <p:nvSpPr>
            <p:cNvPr id="9" name="Блок-схема: альтернативный процесс 17"/>
            <p:cNvSpPr>
              <a:spLocks noChangeArrowheads="1"/>
            </p:cNvSpPr>
            <p:nvPr/>
          </p:nvSpPr>
          <p:spPr bwMode="auto">
            <a:xfrm>
              <a:off x="4572000" y="3277134"/>
              <a:ext cx="4572000" cy="1873250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600"/>
                <a:t>Увеличится количество финансовых продуктов, предлагаемых местным клиентам, в таких нишах, как финансирование торговых операций, инвестиционные банковские услуги первичное размещение акций, выпуск облигаций, торговля деривативами, и др.  </a:t>
              </a:r>
            </a:p>
          </p:txBody>
        </p:sp>
        <p:sp>
          <p:nvSpPr>
            <p:cNvPr id="10" name="Блок-схема: альтернативный процесс 18"/>
            <p:cNvSpPr>
              <a:spLocks noChangeArrowheads="1"/>
            </p:cNvSpPr>
            <p:nvPr/>
          </p:nvSpPr>
          <p:spPr bwMode="auto">
            <a:xfrm>
              <a:off x="4572000" y="5292445"/>
              <a:ext cx="4572000" cy="1565555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600" dirty="0" smtClean="0"/>
                <a:t>Конкуренция </a:t>
              </a:r>
              <a:r>
                <a:rPr lang="ru-RU" altLang="ru-RU" sz="1600" dirty="0"/>
                <a:t>со стороны опытных иностранных банков заставит местные банки улучшить управление рисками и качество услуг, оптимизировать структуру расходов, чтобы не попасть в отстающие.</a:t>
              </a:r>
            </a:p>
          </p:txBody>
        </p:sp>
        <p:sp>
          <p:nvSpPr>
            <p:cNvPr id="11" name="Блок-схема: альтернативный процесс 10"/>
            <p:cNvSpPr/>
            <p:nvPr/>
          </p:nvSpPr>
          <p:spPr bwMode="auto">
            <a:xfrm>
              <a:off x="12232" y="2346325"/>
              <a:ext cx="4381501" cy="965200"/>
            </a:xfrm>
            <a:prstGeom prst="flowChartAlternate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ru-RU" sz="1800" dirty="0"/>
                <a:t>Местные банки не закроются. Филиалы иностранных банков не создают им прямой конкуренции.</a:t>
              </a:r>
            </a:p>
          </p:txBody>
        </p:sp>
        <p:sp>
          <p:nvSpPr>
            <p:cNvPr id="12" name="Блок-схема: альтернативный процесс 11"/>
            <p:cNvSpPr/>
            <p:nvPr/>
          </p:nvSpPr>
          <p:spPr bwMode="auto">
            <a:xfrm>
              <a:off x="0" y="3410857"/>
              <a:ext cx="4438650" cy="3402693"/>
            </a:xfrm>
            <a:prstGeom prst="flowChartAlternateProcess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ru-RU" sz="1800" dirty="0"/>
                <a:t>Филиалы крупных иностранных банков не угрожают финансовой стабильности страны, несмотря на то, что не подчиняются Центробанку страны-реципиента. Потому что за их деятельностью ведется международный банковский надзор. Кроме того, с помощью регуляторных положений можно гарантировать, что только надежные банки получат разрешение на открытие филиалов. </a:t>
              </a:r>
            </a:p>
            <a:p>
              <a:pPr>
                <a:defRPr/>
              </a:pPr>
              <a:endParaRPr lang="ru-RU" sz="1800" dirty="0"/>
            </a:p>
          </p:txBody>
        </p:sp>
      </p:grpSp>
      <p:sp>
        <p:nvSpPr>
          <p:cNvPr id="13" name="Стрелка вниз 12"/>
          <p:cNvSpPr/>
          <p:nvPr/>
        </p:nvSpPr>
        <p:spPr>
          <a:xfrm>
            <a:off x="6388351" y="1831173"/>
            <a:ext cx="366625" cy="3095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909484" y="1895901"/>
            <a:ext cx="366625" cy="309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6610350"/>
            <a:ext cx="4038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ru-RU" sz="1000" dirty="0"/>
              <a:t>Источник: Собственная </a:t>
            </a:r>
            <a:r>
              <a:rPr lang="ru-RU" sz="1000" dirty="0" smtClean="0"/>
              <a:t>разработка.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28065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28529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cap="all" dirty="0" smtClean="0">
                <a:solidFill>
                  <a:srgbClr val="FF0066"/>
                </a:solidFill>
                <a:cs typeface="Tahoma" pitchFamily="34" charset="0"/>
              </a:rPr>
              <a:t>ЧТО ЭТО ДАСТ?</a:t>
            </a:r>
            <a:r>
              <a:rPr lang="ru-RU" sz="3200" b="1" cap="all" dirty="0" smtClean="0">
                <a:solidFill>
                  <a:srgbClr val="FF0066"/>
                </a:solidFill>
                <a:cs typeface="Tahoma" pitchFamily="34" charset="0"/>
              </a:rPr>
              <a:t/>
            </a:r>
            <a:br>
              <a:rPr lang="ru-RU" sz="3200" b="1" cap="all" dirty="0" smtClean="0">
                <a:solidFill>
                  <a:srgbClr val="FF0066"/>
                </a:solidFill>
                <a:cs typeface="Tahoma" pitchFamily="34" charset="0"/>
              </a:rPr>
            </a:br>
            <a:r>
              <a:rPr lang="ru-RU" sz="1700" b="1" cap="all" dirty="0" smtClean="0">
                <a:solidFill>
                  <a:srgbClr val="008080"/>
                </a:solidFill>
                <a:cs typeface="Tahoma" pitchFamily="34" charset="0"/>
              </a:rPr>
              <a:t/>
            </a:r>
            <a:br>
              <a:rPr lang="ru-RU" sz="1700" b="1" cap="all" dirty="0" smtClean="0">
                <a:solidFill>
                  <a:srgbClr val="008080"/>
                </a:solidFill>
                <a:cs typeface="Tahoma" pitchFamily="34" charset="0"/>
              </a:rPr>
            </a:br>
            <a:r>
              <a:rPr lang="ru-RU" sz="2000" b="1" cap="all" dirty="0" smtClean="0">
                <a:solidFill>
                  <a:srgbClr val="008080"/>
                </a:solidFill>
                <a:cs typeface="Tahoma" pitchFamily="34" charset="0"/>
              </a:rPr>
              <a:t>Нами были собраны и проанализированы статистические данные о показателях деятельности филиалов иностранных банков в Литве, Чехии, Словакии и экстраполированы средние результаты их деятельности с учетом времени их присутствия в этих странах на республику Беларусь. </a:t>
            </a:r>
            <a:r>
              <a:rPr lang="ru-RU" sz="2000" b="1" cap="all" dirty="0" smtClean="0">
                <a:solidFill>
                  <a:srgbClr val="FF6600"/>
                </a:solidFill>
                <a:cs typeface="Tahoma" pitchFamily="34" charset="0"/>
              </a:rPr>
              <a:t>В итоге мы считаем, что может быть получен следующий эффект от прихода филиалов иностранных банков:</a:t>
            </a:r>
            <a:endParaRPr lang="ru-RU" sz="2000" b="1" cap="all" dirty="0">
              <a:solidFill>
                <a:srgbClr val="FF6600"/>
              </a:solidFill>
              <a:cs typeface="Tahoma" pitchFamily="34" charset="0"/>
            </a:endParaRPr>
          </a:p>
        </p:txBody>
      </p:sp>
      <p:sp>
        <p:nvSpPr>
          <p:cNvPr id="38916" name="Блок-схема: альтернативный процесс 6"/>
          <p:cNvSpPr>
            <a:spLocks noChangeArrowheads="1"/>
          </p:cNvSpPr>
          <p:nvPr/>
        </p:nvSpPr>
        <p:spPr bwMode="auto">
          <a:xfrm>
            <a:off x="0" y="2780928"/>
            <a:ext cx="9144000" cy="4077072"/>
          </a:xfrm>
          <a:prstGeom prst="flowChartAlternateProcess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dirty="0" smtClean="0">
                <a:solidFill>
                  <a:srgbClr val="FF0066"/>
                </a:solidFill>
              </a:rPr>
              <a:t>- Это обеспечит дополнительный среднегодовой </a:t>
            </a:r>
            <a:r>
              <a:rPr lang="ru-RU" sz="2400" dirty="0">
                <a:solidFill>
                  <a:srgbClr val="FF0066"/>
                </a:solidFill>
              </a:rPr>
              <a:t>приток иностранного капитала примерно </a:t>
            </a:r>
            <a:r>
              <a:rPr lang="ru-RU" sz="2400" dirty="0" smtClean="0">
                <a:solidFill>
                  <a:srgbClr val="FF0066"/>
                </a:solidFill>
              </a:rPr>
              <a:t>2 </a:t>
            </a:r>
            <a:r>
              <a:rPr lang="ru-RU" sz="2400" dirty="0">
                <a:solidFill>
                  <a:srgbClr val="FF0066"/>
                </a:solidFill>
              </a:rPr>
              <a:t>млрд. </a:t>
            </a:r>
            <a:r>
              <a:rPr lang="en-US" sz="2400" dirty="0">
                <a:solidFill>
                  <a:srgbClr val="FF0066"/>
                </a:solidFill>
              </a:rPr>
              <a:t>USD</a:t>
            </a:r>
            <a:r>
              <a:rPr lang="ru-RU" sz="2400" dirty="0">
                <a:solidFill>
                  <a:srgbClr val="FF0066"/>
                </a:solidFill>
              </a:rPr>
              <a:t> в течении 10 лет.</a:t>
            </a:r>
          </a:p>
          <a:p>
            <a:r>
              <a:rPr lang="ru-RU" sz="2400" dirty="0" smtClean="0"/>
              <a:t>- Это увеличит кредитный портфель </a:t>
            </a:r>
            <a:r>
              <a:rPr lang="ru-RU" sz="2400" dirty="0"/>
              <a:t>банков </a:t>
            </a:r>
            <a:r>
              <a:rPr lang="ru-RU" sz="2400" dirty="0" smtClean="0"/>
              <a:t>на </a:t>
            </a:r>
            <a:r>
              <a:rPr lang="ru-RU" sz="2400" dirty="0"/>
              <a:t>18,6 млрд. </a:t>
            </a:r>
            <a:r>
              <a:rPr lang="en-US" sz="2400" dirty="0" smtClean="0"/>
              <a:t>USD</a:t>
            </a:r>
            <a:r>
              <a:rPr lang="ru-RU" sz="2400" dirty="0" smtClean="0"/>
              <a:t> </a:t>
            </a:r>
            <a:r>
              <a:rPr lang="ru-RU" sz="2400" dirty="0"/>
              <a:t>– с нынешних 33,5 млрд. </a:t>
            </a:r>
            <a:r>
              <a:rPr lang="en-US" sz="2400" dirty="0" smtClean="0"/>
              <a:t>USD </a:t>
            </a:r>
            <a:r>
              <a:rPr lang="ru-RU" sz="2400" dirty="0" smtClean="0"/>
              <a:t>до </a:t>
            </a:r>
            <a:r>
              <a:rPr lang="ru-RU" sz="2400" dirty="0"/>
              <a:t>52,1 млрд. </a:t>
            </a:r>
            <a:r>
              <a:rPr lang="en-US" sz="2400" dirty="0" smtClean="0"/>
              <a:t>USD</a:t>
            </a:r>
            <a:endParaRPr lang="ru-RU" sz="2400" dirty="0">
              <a:solidFill>
                <a:srgbClr val="FF0066"/>
              </a:solidFill>
            </a:endParaRPr>
          </a:p>
          <a:p>
            <a:r>
              <a:rPr lang="ru-RU" sz="2400" dirty="0" smtClean="0">
                <a:solidFill>
                  <a:srgbClr val="008080"/>
                </a:solidFill>
              </a:rPr>
              <a:t>- Это повысит уровень </a:t>
            </a:r>
            <a:r>
              <a:rPr lang="ru-RU" sz="2400" dirty="0">
                <a:solidFill>
                  <a:srgbClr val="008080"/>
                </a:solidFill>
              </a:rPr>
              <a:t>требований финансового сектора к экономике </a:t>
            </a:r>
            <a:r>
              <a:rPr lang="ru-RU" sz="2400" dirty="0" smtClean="0">
                <a:solidFill>
                  <a:srgbClr val="008080"/>
                </a:solidFill>
              </a:rPr>
              <a:t>до 72-73</a:t>
            </a:r>
            <a:r>
              <a:rPr lang="ru-RU" sz="2400" dirty="0">
                <a:solidFill>
                  <a:srgbClr val="008080"/>
                </a:solidFill>
              </a:rPr>
              <a:t>% к ВВП в 2025 </a:t>
            </a:r>
            <a:r>
              <a:rPr lang="ru-RU" sz="2400" dirty="0" smtClean="0">
                <a:solidFill>
                  <a:srgbClr val="008080"/>
                </a:solidFill>
              </a:rPr>
              <a:t>году с нынешних 48%.</a:t>
            </a:r>
            <a:endParaRPr lang="ru-RU" sz="2400" dirty="0">
              <a:solidFill>
                <a:srgbClr val="008080"/>
              </a:solidFill>
            </a:endParaRPr>
          </a:p>
          <a:p>
            <a:r>
              <a:rPr lang="ru-RU" sz="2400" dirty="0" smtClean="0"/>
              <a:t>- Это обеспечит дополнительный </a:t>
            </a:r>
            <a:r>
              <a:rPr lang="ru-RU" sz="2400" dirty="0"/>
              <a:t>ежегодный прирост ВВП в размере </a:t>
            </a:r>
            <a:r>
              <a:rPr lang="ru-RU" sz="2400" dirty="0" smtClean="0"/>
              <a:t>2-2,5% </a:t>
            </a:r>
            <a:r>
              <a:rPr lang="ru-RU" sz="2400" dirty="0"/>
              <a:t>на протяжении 10-ти лет.</a:t>
            </a:r>
            <a:endParaRPr lang="ru-RU" sz="2400" dirty="0">
              <a:solidFill>
                <a:srgbClr val="FF0066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2955" y="116632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D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691px-Map_Of_Belarus_blank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196013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276872"/>
            <a:ext cx="8305800" cy="208823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6531A"/>
                </a:solidFill>
                <a:latin typeface="Helvetica" charset="0"/>
              </a:rPr>
              <a:t>Изучение работы филиалов иностранных банков в банковских системах зарубежных стран: количественная оценка выгод и потерь для развития национальной экономики</a:t>
            </a:r>
            <a:endParaRPr lang="en-US" sz="3200" dirty="0">
              <a:solidFill>
                <a:srgbClr val="C6531A"/>
              </a:solidFill>
              <a:latin typeface="Helvetica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157192"/>
            <a:ext cx="7913688" cy="131980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Романюк Владислав</a:t>
            </a: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Минск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13 апреля </a:t>
            </a:r>
            <a:r>
              <a:rPr lang="en-US" dirty="0" smtClean="0">
                <a:solidFill>
                  <a:schemeClr val="tx1"/>
                </a:solidFill>
              </a:rPr>
              <a:t>201</a:t>
            </a:r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4059"/>
            <a:ext cx="1417885" cy="143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8157"/>
            <a:ext cx="1505432" cy="151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2857"/>
            <a:ext cx="1440160" cy="121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referatdb.ru/pars_docs/refs/250/249136/249136_html_364a19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079"/>
            <a:ext cx="1362075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68" y="1992"/>
            <a:ext cx="9162868" cy="618696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3200" dirty="0" smtClean="0"/>
              <a:t>Введение (</a:t>
            </a:r>
            <a:r>
              <a:rPr lang="en-US" sz="3200" dirty="0" smtClean="0"/>
              <a:t>Introduction</a:t>
            </a:r>
            <a:r>
              <a:rPr lang="ru-RU" sz="3200" dirty="0" smtClean="0"/>
              <a:t>)</a:t>
            </a:r>
            <a:endParaRPr lang="en-US" sz="3000" b="1" dirty="0">
              <a:solidFill>
                <a:srgbClr val="C6531A"/>
              </a:solidFill>
              <a:latin typeface="Helvetica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692696"/>
            <a:ext cx="6156176" cy="6048672"/>
          </a:xfrm>
        </p:spPr>
        <p:txBody>
          <a:bodyPr anchor="ctr">
            <a:normAutofit fontScale="85000" lnSpcReduction="20000"/>
          </a:bodyPr>
          <a:lstStyle/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Из стенограммы выступления 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Н.Л. Мирончик 9 декабря 2015 года в отеле </a:t>
            </a:r>
            <a:r>
              <a:rPr lang="en-US" sz="2600" dirty="0" err="1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Crowne</a:t>
            </a:r>
            <a:r>
              <a:rPr lang="en-US" sz="26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 Plaza </a:t>
            </a:r>
            <a:r>
              <a:rPr lang="ru-RU" sz="26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в Минске </a:t>
            </a: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на семинаре </a:t>
            </a:r>
            <a:r>
              <a:rPr lang="en-US" sz="26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CASE Belarus</a:t>
            </a:r>
            <a:r>
              <a:rPr lang="ru-RU" sz="26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: </a:t>
            </a:r>
            <a:endParaRPr lang="en-US" sz="2600" dirty="0" smtClean="0">
              <a:solidFill>
                <a:srgbClr val="C6531A"/>
              </a:solidFill>
              <a:latin typeface="Helvetica" charset="0"/>
              <a:ea typeface="ＭＳ Ｐゴシック" pitchFamily="34" charset="-128"/>
            </a:endParaRPr>
          </a:p>
          <a:p>
            <a:pPr marL="40005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500" dirty="0" smtClean="0"/>
              <a:t>«Что </a:t>
            </a:r>
            <a:r>
              <a:rPr lang="ru-RU" sz="2500" dirty="0"/>
              <a:t>касается, предложения по допуску филиалов иностранных банков в нашу экономику, то в рамках либерализации финансового рынка, в том числе при создании общего рынка со странами Евразийского экономического союза, естественно, рано или поздно это произойдет. </a:t>
            </a:r>
            <a:r>
              <a:rPr lang="ru-RU" sz="2500" dirty="0"/>
              <a:t>Через 5 лет, может чуть больше, и,  в общем-то,  мы понимаем все те вызовы, которые стоят перед финансовым сектором при допуске филиалов. Эти риски мы взвешиваем</a:t>
            </a:r>
            <a:r>
              <a:rPr lang="ru-RU" sz="2500" dirty="0"/>
              <a:t>. (…) </a:t>
            </a:r>
            <a:r>
              <a:rPr lang="ru-RU" sz="2500" dirty="0"/>
              <a:t>Мне кажется, что здесь </a:t>
            </a:r>
            <a:r>
              <a:rPr lang="ru-RU" sz="2500" dirty="0">
                <a:solidFill>
                  <a:srgbClr val="C6531A"/>
                </a:solidFill>
              </a:rPr>
              <a:t>есть смысл продолжить сотрудничество</a:t>
            </a:r>
            <a:r>
              <a:rPr lang="ru-RU" sz="2500" dirty="0"/>
              <a:t> с </a:t>
            </a:r>
            <a:r>
              <a:rPr lang="en-US" sz="2500" dirty="0"/>
              <a:t>CASE Belarus</a:t>
            </a:r>
            <a:r>
              <a:rPr lang="ru-RU" sz="2500" dirty="0"/>
              <a:t>. </a:t>
            </a:r>
            <a:r>
              <a:rPr lang="ru-RU" sz="2500" dirty="0"/>
              <a:t>И, возможно, организовать семинар </a:t>
            </a:r>
            <a:r>
              <a:rPr lang="ru-RU" sz="2500" dirty="0">
                <a:solidFill>
                  <a:srgbClr val="C6531A"/>
                </a:solidFill>
              </a:rPr>
              <a:t>для более глубокого изучения работы </a:t>
            </a:r>
            <a:r>
              <a:rPr lang="ru-RU" sz="2500" dirty="0">
                <a:solidFill>
                  <a:srgbClr val="C6531A"/>
                </a:solidFill>
              </a:rPr>
              <a:t>филиалов</a:t>
            </a:r>
            <a:r>
              <a:rPr lang="ru-RU" sz="2500" dirty="0">
                <a:solidFill>
                  <a:srgbClr val="C6531A"/>
                </a:solidFill>
              </a:rPr>
              <a:t>, </a:t>
            </a:r>
            <a:r>
              <a:rPr lang="ru-RU" sz="2500" dirty="0">
                <a:solidFill>
                  <a:srgbClr val="C6531A"/>
                </a:solidFill>
              </a:rPr>
              <a:t>и сделать количественные оценки более качественными, что будет, несомненно,  полезным для Национального Банка</a:t>
            </a:r>
            <a:r>
              <a:rPr lang="ru-RU" sz="2500" dirty="0" smtClean="0"/>
              <a:t>».</a:t>
            </a:r>
            <a:r>
              <a:rPr lang="en-US" sz="2500" dirty="0" smtClean="0"/>
              <a:t> </a:t>
            </a:r>
            <a:endParaRPr lang="ru-RU" sz="2500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I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data:image/jpeg;base64,/9j/4AAQSkZJRgABAQAAAQABAAD/2wCEAAkGBxISEhUSExIWFRUXGBgVFRcWFxUXFRUXFxUWFxUWFxUYHSggGBolGxUVITEhJSkrLi4uFx8zODMtNygtLisBCgoKDg0OGxAQGi0dHyYvKy0tLS0tLS0tLS0tLS0tLS0tLy4rLS0tLS0tLS0tLS0tLS0tLS0tLS0tLS0tLS0tLf/AABEIAOIApgMBIgACEQEDEQH/xAAcAAAABwEBAAAAAAAAAAAAAAAAAQMEBQYHAgj/xAA/EAABAwIDBQYEBAQFBAMAAAABAAIRAyEEMUEFElFhcQYigZGhsRMywfAHQlLRFHKC4SMzkrLxYmNzwyQ0Q//EABoBAAMBAQEBAAAAAAAAAAAAAAIDBAEABQb/xAAqEQACAgIBBAEDBAMBAAAAAAAAAQIRAyExBBIyQSJhcYETM0JRobHwBf/aAAwDAQACEQMRAD8A05GEcIQqxIAhC6AQhYccwugjhBcaBBBclyw4OURURtntHhsL/nVAHaMF3n+kZdSqdjvxJef8mgGji50nyAhBKaQyMJS4NHlCVj+J7ZYqrb45YP00xu+oultm4yse8K1WdTvk+cpT6iCGrpp0a2jlVih2pp06TTVdJysRvOjkhhe2+EeYJcz+YWTFkj/Yt4pr0WYoQk8LiGVBvMcHDiDP/CVRAcBQhC6QXHHBCJdEIbq445QRoLjjpBGgjAAjAQARrjgoQRlcFYajmtUDQSTAAkrNO1X4gPJdTwp3RkauvPc/dNe33a345dh6J/whZ7v1HgOSzvFVUjJk9IohjrbHVbGEkuJLnG5c4kknnOaKg4vP0Ciw66kKWJEBuQ1Opj6JFDVMnMJh2xIk+NvZPf4k02TvQNIzKg24wmQMgCfLQJKq8+YnwSp47HwyaFsbjiTAuPdDDtJuNMwU0NK/W/36KZwNOWzqM11JGptkjsHbNSi6WOiMwTYhap2d223FUyY3XNjebwnIjkVkDmA8j7p/sHar6FRtRuYzByc3UH75rceVwf0By4lNfU2dBN9n4xtam2qwy1wkcuIPMFOQrzzwkF1CELTjiEEaCw4JG1BGAmCwI0AgsNCKoX4k9pTTb/C0j33j/EIzYw/lHAn0V4xdcU2Pe7JrXOPQCV592jtI1qr6zzJeTn9+CXklSG4o2xB3dHPQaDmoquJupSp8vU+mv0CJ+FkDp63/ALKYoeyF3UFKVsKBugan0Gf0RPwdwPFdZnYNMM4ifH2TptWSDyISzMFl4n6I6eFHdnn6rGwlBiuGuOh/t9U+pP3RIzBhNcPSzHH/AI94Xdd8ROvdP0Pmg9jFwPH1N4b4zFiPoiFQWcNfQ6FNaFWH3yNnfQrmd1z2Hr46/fVY4mqRoX4d7Z3XnDOPdf3mcn6jxHstEC8/4DGlj2VBm0g+LSt32ZihVpMqC4c0GfdUYJapk2dbtDpBGEFQICQRolhgUIwiRhGCBBBGsOKt+I2O+FgKsGC+KY/qz9AVgxq95aj+M2PG7RoDO9Q+wWSh10jJyPjpEi6qN6OASzsX6CVHNJJPEwPMrmo+56+1kr2NvRI0a0uB4CPE5+6X+JczmYHoJTTAUSZPKepJgBHjrVXcnH0A/sgvY2qSHrq9wOUJQ1RccEyosMg6ASfO/uEp8Mgnnf2EeoQOQ1IXp1r9f7/suMc+WpkXkH76/unOIad2Vt7QNWmIU8RIE55eScYqvO5U/pd7T6qHD4PJOfiSxw5gplE/cOd+CR4rZ/wxxvxMGGzem5zPCd4e6w4vyK0/8HMXerS5B3lZFj1I6e4mooLoBCFSTHKCCC445XQXKMIwA0SNcVKgaC45AEnwWGmH/iri/iY140Y1rR5SfdURTvaLEGpUqVD+Z5M9Tb3THYNIPxNJrrgvE9Mz7KaT5Y9LaQezMM5xmDAkk6TC5weAfUIDWkyVqo2hQoM3NwBpyAAvxUQ51MumjAOcNdTJ/wBLTJ8lJ+q90i39FKrYOz+wN1xkSQAeVhZV7b2x306jSQYc650v9+i0Hs9jC47rgJOo168FK7UwzS0y0HW/ulqbWx7inooOC2FAO/l8vKCBf1TfEYdg7oBe64sP2zyUjig55MmGC0aRoOaXwtT4IDnBjNf8Soxjo47hvHVYm2c9FNxGAqAmabgJz3T0+qc06M0wf+kT1vKu7NtU390xJ4EEHoRYqO2jQYTIAB5LXMxQrZm+JpQfRFRdn0Vh2xs4RIVcaIKqhLuRFkh2sW0Cu34UYjdxzRPzNe3raR7KkDI+KsHYjEbmNw7p/wD0A8wR9VvtA+mehWrpEEarJgIIILjhJGiRhGABQXbXG/BwdZwMEt3Af5rfup5Z3+L2OhlGiD8xc89BDW+pcfBBJ0g4q2ZTjrt+/vROOxOH38YwHQOPpH1TbFfL981IdgjGNbza4eyln4Moj+4i+V+zo+NTqu77QYLTkBoY1um+2eztWtWPw3s+CX/EAO40tJYGgD81gLAWV4w9AELtuEaD8qmhNpUWSgpO2Rmy9j7neJk/lOvRx1HNSG16XcI5JzvXATXaVYAoJDVZE4bYg3d4EB3E3DeYH6uqS2xsz/4+5QqNZWa7eLnbs1CQWkEuETDrTlCmsHV0StXDtObfJFjnXAMo9ypmZYXsqRT3ZHxJEbkEjdESSLf8KfbsZ4aA4zbPUq3U8I0ZBIYsABBOTlydBKOkUHbGDhpCzqs3vHqVpvaGsIPisxc6SU3p/YrqfR0zJPtlVd2rTdwc0+RCYDJL4d1wnMnR6dwtTeY13EA+iVUV2XxHxMJRfxYPMWPspZVrgmCQRoLTBFGESCMAMlYv+KOO+JjXNBsxoYPHP3WyvMX4X8l547Q4g1MTXfnL3+5CTleqG4lsjcQ6fUpXs1X+HiqTv+qP9Uj6pm510m10XGYMjqLpLVqhqdNM9B7MxMhSbn2VQ7LbQFWkx8/ML9dVYnPkWUG1o9RU9oVoGX9FGbZmZ4Jepj20TuusCJa45cxPFVza3aVhJDWuPPj4LnwcuSe2bUB6qZpOVH2HtJ1aq2GENAMk+it4q2WLQTQ4r1gBZV7amKN0/rVFA7Sfmsbs5JIqPafE9x3QqjU1bO1Tu4fvVVNgVWBfEh6p/NHYSlA2SZK6oprELk3z8M8Tv4Fgn5XEeBg+5KtgWefg7iZoVWfpcD4EFaEFRjfxQma+TOkEEEYIiggiKMAa7Xr7lGo/9LSfIZLzk8kidSZ+/GV6C7Uf/Ur/APjefJpWC4ahN+EesqfNyh+LgiqpukyfcruvmuKefn7JaNZePw92hAdSJ+U7w6HP191pFDEDNYbs7GGjVbUGWvTVarszGiqwQc/qpeohTsu6adxom8dSFZu6clXh2WDXE96OaW2hs+q0g08S/djIgG/GRFl0/C4osBOKYGxnJkxpHHkgUbRZHHaux9gqLaQtZP8A+KByVXbs6u75sU7wDfqpfCbIFNsio9ztd428gBCCSMlHtY4xFWFCbQr2Kd4+vCrW08XbNAlYLZXu09buxxKrzckttTGfEfbIWHPmkiLBX449saPNyT7pWGQuqOqNwyQw7Zn70W+gfZpv4N4mKtWn+pgcP6TH1WshYp+EVWMa0fqp1B5De+i2sJ+HxF5PINBBBNFiKBQQRgEb2hZOFrj/ALT/APaVjGz6A+C58ZXk9CtzxVPeY5vFrh5ghee62Nc1jqWV7jnBBCmzvZRh4InHsgpCifcfVP8AFs3mz0TFrYJCXFhyWzt7e76qw9kNqFndJtMD9vVQAFyOqfdnx5hxPk1Zk8TcXmjU6eMLm8U1OGqONi4DhoucK4NAP5SAeh4dFK0MeyMwoD1IyaE6Ac3T90dfFmEdfaDOKg9o7SaENHNjfauMjVUjbW1N/uNNtTx5dE823i3Oz1VfIuqsMFyyPPkfCOWjJLvFwFxQEuXYuSegVLJEjs5pTACSR92XJzXeyfm8/YoPQxcl3/CCjOMn9DKh8xu/VbOsx/BjA92viDq74Y5x3nR6LTlRiVRETezqUFygmAHCJUnanbvdtTpiSYBqGfHdb+6p3aHtLWqEirUqR+lncbHID6pMuqgtLZZD/wA/K1cvivqaVtjtfgsL/m4hm8PyMO++2kNy8Vg+1cSKr31WiA5xdu6iSSAm2NcNGkDQu+Y+Vkzp1CDZA5OexbgsbrklMDXG6QeXvKLHU2mHN4D1MKP3iOSBqoUtnOWqYvUPeHNPtg1AysAfzSPMW91GgyQeFkGOJdOs28Mlslao6DqSZr2EpSwDlCicfhHNJLZHspTs5i/jUWuOYs7kU8xmGkFeddM9Mo1arVGqQdUOZKsGLwgUJj6YARJ2c+CB2hUkqMcbp9itUyZTLjHnyVsODz8nIvRbYu8Ajwzcp5uPQI6uQaMvpxSpZutvm7L+QfufZc2CkN3GBPFONnAgOcNAfM2+qb1DvEAZK4fh/sD+KxDWG1NhFWodTuuG63xdHkVtXoy/Zq/YjZP8LgqNI/NG+/8Amed4+4Hgp5EAjVaVaJ7AgiQXHGJvZIt0kwWxxnIJCth2uaCbky0/pkfYTglsEAbo/Nebnkm9Ss0NMAgZwfX6LwU2fayjrZWdpU954A+4QZg2s7ziNCJS+LxTWOlt+oUVicSXm56RYK2Ck0lwjw80sUJOXMv8CVepvOJSYRwugFTweW7k7YYK7w4ukyneEZY8RceCGTpB443Iu/Y7Gbo3fAjiNPIq7gyFm2wau7UYcg6x65XWl4Wl3bZLzp8nqtUQO0Rmq1tTDk5K0bWplrr6qMq0S7RdF7AaKLiWGYMBIlzRr4BPMfSJquHBMHUoJ6K2O0RyWwmVxMxPtyXL6he4knr04JJoSjSmUhFtiuHZLo5revw82OzD4RhF31Rvvd4mGjkB6ysU2G0fEBOWZWlbI7RVKMBp32foPPnm08ktZlCeyuHRzy4u6JpSJRWy9vUa8AHdefyuzPQ5FSqtjJSVrZBkxyg6kqAgggtAMTpNaT3riIHHpwXJY06kiDHQcZTinTh293B3oi51IymYSFhewMkRBOevIX4r5+9n28iG2ns9pG80ZgGY87BQrsHGvhkrdWpktAsTdpvEcjyuoqph58YvYjgVTjytKjzs/Sxk7IWnhi6zQTxI/dL4jBim2XZ6BTT3ijTaIk8sjxUBjqxeZy4AXjqeKbCcpv6EubDjww/uX+hkwXUjs5t+ZTOlTzUls1ukX0+qbkeiPpYN5EOsIYGf9iFp3ZjHfEptPn9VmNBpDiOeuQVt7LYvcJBMA3nnqFHPk9KUPh9ie7RslsjQpPBYYFhdGhnyTrEYim9v+Yz/AFBRrNrUmAsD9/MQwbx9EBOVd+zbuqHIlx6BVzF0+Gsu6DRXDHGq+k5vwixnCxqP5W+RvFVrFYR7Q6Y3jmfD5R0VGOVASjeqIF2aMlGaaIC6qIKJbYw3SSco+/BWTC1ADABmx/NfgZ5i3gq7hXQ0cYjwzyUnhKxMGcteR/YqLLt2e10fxj2lho1mxIfu7xte7T6WVm2N2oqM7lQio0GC787fHX6qn0aYJNxxHEE5ievuu2TbSQZIM2A1GeSTDLKD0yzNhhlVTNiZUBAIuDcIKn9kdsNbTNOo75bjPX79UF7GPLGcVKz5jP088U3Cm/wUt4s50yZFrAaGZ9EjiXEEyDIgix669EPiOJeLNgyLnWZ4oVKZvvEXHEW4GM+K8RJn2PevbOcRVMmDk4EZRB6pkaneuAc7WGRseB6J7iKJDN7uneAyIm3EC4zTZ9G83AMHQ5gA2TEKySi1yM8WwHeHiJ59FHOwToyy9lN1xIBAAhoyFzBgzzuneHpMc0uuXNPywIIA1KJZO1C5YI5OSp1aW6I1Psn2zWmwAMzvDj0T3aOzxvd28ieXExOl0Nn0iN6w3hds8swEcslxJI9O45LEKzAHTI70Hobg/wC0KVwFYiox8iJgiPvOyavw/wApdeZMDjnB4JUmW3m9jyM2/wCUpsqjC00Xl2CpVGgupsPVoRDDhvytA6ABN9gYrfpjiLHqLJ/UXNnm9tOiJx2RVS2sJm2hhXLGMlVjaVJatbG41ckijlKUKU3SlejcrumwiPvVXd2jzf0mpUxzgxvd3XT7808wjgCWkCMriTF518fFNdnuhxOWca309YTmm2DJtfS/LLy8lNPk9Pp9xRMUXQJ1GoGeQJztaEtWfJJabWN8+efimgeYIgRE8tdb8k5D5aJDha+RBEnqfzKc9BvtFGte75QBFj3oHhvIJKk79JjTMjyQQuze5+hp8bvA2AM2TmQYI58CTlnCj6lKAS1xcRfIzPOfonVF43ZmToAPK8I2goy39w3tgDhBBkcJ4BIPAid7TpcX0T13ytzF3Rl4/fNN2vGvkbghcmdOOgnl9jcxvAGRw5pVlYsLZEtImDlMbsyOfsuaYaWEmMmkC4yBHinNHDgsaCOLSJ6kWHhqsYEeNB1WF85crW6D6JL4QaW7oJdMt6jQJSi15hhcJbJBkQW+Gfujhoki4PykyS1wHnKHgNv0cOaHEyInLiHjQjW6RAJyvo62RGqWuQAfzEyNQ4a3ymfRK1yXgv3cobUgCOG9AOvktRiXaxz2erbpLTqZ/v7Kx/GBVJPceHSLZ8wfdWDCVSUR52eHbMkK8Qq1tAg+EqaxLjulQNdpnmfbVb6MwfuIg8bgznHPX7zSFXDQSOA3h5eql60bwBdabZm2qY4inJnLIdbGTHBHCb4G5sSbv6kewR98lKUQHAweBIyjQ/VR9SkZ4SZ8FI7PpiYJF5Ei+YkZIpvVmdPFqTQ7aw7p3CRY85y0RQ4EFpBNycxOWfC6KpUG5wIGfeBOma5aRIguGcyRy04JCKJXYrSeST3mt6x9lGo+k7eLu7N88rIInFAKToe17MMWtp1TDCZt6fuggtj4sfLyRJT3GfzO9gm4HdHUoILEOYVK9O9+7/7HJ3gvmZ/5P2RILpcMTjFx8wOvxCJ1yCUcO5U/mCCCWufwbL390NWuP+JfQe6f1bNbFpa+efy5oILHyv8AvR38yNr6+Psp7Z+QQQRrgm63+P5HmIyULi/m/p/dGgun4iOn8/wyIfmP5SuMSO9/q/2oIIkUz9/cTH5eh9gu8GYNuLUEET4HR8hWpk7xTWuLeaCCxcgZeR5sdoO9I4ewRIIIJ8jMfi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8" y="1124743"/>
            <a:ext cx="2287941" cy="305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11290" y="4437112"/>
            <a:ext cx="2594795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Начальник управления исследований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Нацбанка Беларуси, к.э.н.</a:t>
            </a:r>
            <a:endParaRPr lang="ru-RU" sz="2000" dirty="0" smtClean="0">
              <a:solidFill>
                <a:srgbClr val="C6531A"/>
              </a:solidFill>
              <a:latin typeface="Helvetica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0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68" y="1992"/>
            <a:ext cx="9162868" cy="618696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3200" dirty="0" smtClean="0"/>
              <a:t>Введение (</a:t>
            </a:r>
            <a:r>
              <a:rPr lang="en-US" sz="3200" dirty="0" smtClean="0"/>
              <a:t>Introduction</a:t>
            </a:r>
            <a:r>
              <a:rPr lang="ru-RU" sz="3200" dirty="0" smtClean="0"/>
              <a:t>)</a:t>
            </a:r>
            <a:endParaRPr lang="en-US" sz="3000" b="1" dirty="0">
              <a:solidFill>
                <a:srgbClr val="C6531A"/>
              </a:solidFill>
              <a:latin typeface="Helvetica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728192"/>
          </a:xfrm>
        </p:spPr>
        <p:txBody>
          <a:bodyPr anchor="ctr">
            <a:normAutofit fontScale="70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Эту тему в настоящее время прорабатывает Евразийский банк развития (ЕАБР). Несколько месяцев назад он выпустил отчет </a:t>
            </a:r>
            <a:r>
              <a:rPr lang="ru-RU" sz="3000" dirty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об исследовании на тему 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«Либерализация </a:t>
            </a:r>
            <a:r>
              <a:rPr lang="ru-RU" sz="3000" dirty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финансового рынка Республики 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Беларусь </a:t>
            </a:r>
            <a:r>
              <a:rPr lang="ru-RU" sz="3000" dirty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в рамках 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ЕАЭС», где больш</a:t>
            </a:r>
            <a:r>
              <a:rPr lang="ru-RU" sz="3000" i="1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а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я часть исследования посвящена вопросу открытия филиалов иностранных банков в Беларуси. </a:t>
            </a:r>
            <a:endParaRPr lang="ru-RU" sz="3000" dirty="0" smtClean="0">
              <a:solidFill>
                <a:srgbClr val="C6531A"/>
              </a:solidFill>
              <a:latin typeface="Helvetica" charset="0"/>
              <a:ea typeface="ＭＳ Ｐゴシック" pitchFamily="34" charset="-128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I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" y="2492896"/>
            <a:ext cx="3042934" cy="428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08046"/>
            <a:ext cx="4422189" cy="305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4077072"/>
            <a:ext cx="4320480" cy="7920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131840" y="4365104"/>
            <a:ext cx="288032" cy="270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868" y="1992"/>
            <a:ext cx="9162868" cy="618696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3200" dirty="0" smtClean="0"/>
              <a:t>Введение (</a:t>
            </a:r>
            <a:r>
              <a:rPr lang="en-US" sz="3200" dirty="0" smtClean="0"/>
              <a:t>Introduction</a:t>
            </a:r>
            <a:r>
              <a:rPr lang="ru-RU" sz="3200" dirty="0" smtClean="0"/>
              <a:t>)</a:t>
            </a:r>
            <a:endParaRPr lang="en-US" sz="3000" b="1" dirty="0">
              <a:solidFill>
                <a:srgbClr val="C6531A"/>
              </a:solidFill>
              <a:latin typeface="Helvetica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728192"/>
          </a:xfrm>
        </p:spPr>
        <p:txBody>
          <a:bodyPr anchor="ctr">
            <a:normAutofit fontScale="70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Эту тему в настоящее время прорабатывает Евразийский банк развития (ЕАБР). Несколько месяцев назад он выпустил отчет </a:t>
            </a:r>
            <a:r>
              <a:rPr lang="ru-RU" sz="3000" dirty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об исследовании на тему 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«Либерализация </a:t>
            </a:r>
            <a:r>
              <a:rPr lang="ru-RU" sz="3000" dirty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финансового рынка Республики 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Беларусь </a:t>
            </a:r>
            <a:r>
              <a:rPr lang="ru-RU" sz="3000" dirty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в рамках 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ЕАЭС», где больш</a:t>
            </a:r>
            <a:r>
              <a:rPr lang="ru-RU" sz="3000" i="1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а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я часть исследования посвящена вопросу открытия филиалов иностранных банков в Беларуси. </a:t>
            </a:r>
            <a:endParaRPr lang="ru-RU" sz="3000" dirty="0" smtClean="0">
              <a:solidFill>
                <a:srgbClr val="C6531A"/>
              </a:solidFill>
              <a:latin typeface="Helvetica" charset="0"/>
              <a:ea typeface="ＭＳ Ｐゴシック" pitchFamily="34" charset="-128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I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" y="2492896"/>
            <a:ext cx="3042934" cy="428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08046"/>
            <a:ext cx="4422189" cy="305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4077072"/>
            <a:ext cx="4320480" cy="7920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131840" y="4365104"/>
            <a:ext cx="288032" cy="270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азвание 1"/>
          <p:cNvSpPr>
            <a:spLocks noGrp="1"/>
          </p:cNvSpPr>
          <p:nvPr>
            <p:ph type="title"/>
          </p:nvPr>
        </p:nvSpPr>
        <p:spPr>
          <a:xfrm>
            <a:off x="-9525" y="0"/>
            <a:ext cx="9153525" cy="2043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       </a:t>
            </a:r>
            <a:r>
              <a:rPr lang="ru-RU" sz="18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В настоящее время эта тема также актуальна в связи с активизацией процесса вступления в ВТО. Недавно принято политическое решение вступать в эту организацию. А одним из требований вступления страны в ВТО является либерализация финансового рынка и разрешение открытия филиалов иностранных банков в стране. Когда Украина, Казахстан, и др. страны вступали в ВТО им пришлось разрешить открытие филиалов иностранных банков. Для этих целей обычно разрабатывается отдельный нормативно-правовой акт. </a:t>
            </a:r>
            <a:endParaRPr lang="ru-RU" sz="1800" b="1" cap="all" dirty="0">
              <a:cs typeface="Tahoma" pitchFamily="34" charset="0"/>
            </a:endParaRP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0" y="6611938"/>
            <a:ext cx="4038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000" dirty="0"/>
              <a:t>Источник</a:t>
            </a:r>
            <a:r>
              <a:rPr lang="en-US" sz="1000" dirty="0"/>
              <a:t>:</a:t>
            </a:r>
            <a:r>
              <a:rPr lang="ru-RU" sz="1000" dirty="0"/>
              <a:t> </a:t>
            </a:r>
            <a:r>
              <a:rPr lang="ru-RU" sz="1000" dirty="0" smtClean="0"/>
              <a:t>Собственная разработка</a:t>
            </a:r>
            <a:endParaRPr lang="en-US" sz="1000" dirty="0"/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1" y="2043112"/>
            <a:ext cx="5450517" cy="208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143230"/>
            <a:ext cx="5445621" cy="2449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" y="5589240"/>
            <a:ext cx="16557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" y="3384550"/>
            <a:ext cx="32496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I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5940152" y="2047970"/>
            <a:ext cx="3203848" cy="4333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Но перед этим нужно подготовить обоснование. В 2004 г. такое обоснование по Беларуси готовил ИПМ</a:t>
            </a:r>
            <a:r>
              <a:rPr lang="en-US" sz="18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 </a:t>
            </a:r>
            <a:r>
              <a:rPr lang="ru-RU" sz="18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совместно с немецкой экономической группой. Но за более чем 10 лет появились новые данные о деятельности филиалов и сейчас можно подготовить новую аналитическую записку для Нацбанка и Правительства от </a:t>
            </a:r>
            <a:r>
              <a:rPr lang="en-US" sz="18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CASE Belarus.</a:t>
            </a:r>
            <a:r>
              <a:rPr lang="ru-RU" sz="18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 Результаты этого исследования войдут в аналитическую записку </a:t>
            </a:r>
            <a:r>
              <a:rPr lang="en-US" sz="18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CASE Belarus.</a:t>
            </a:r>
            <a:endParaRPr lang="ru-RU" sz="1800" b="1" cap="all" dirty="0">
              <a:cs typeface="Tahoma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436096" y="3384550"/>
            <a:ext cx="504056" cy="404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9" y="11098"/>
            <a:ext cx="9144000" cy="291384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Helvetica" charset="0"/>
                <a:ea typeface="ＭＳ Ｐゴシック" pitchFamily="34" charset="-128"/>
              </a:rPr>
              <a:t>          </a:t>
            </a:r>
            <a:r>
              <a:rPr lang="ru-RU" sz="24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Методология </a:t>
            </a:r>
            <a:r>
              <a:rPr lang="ru-RU" sz="2400" dirty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исследования (</a:t>
            </a:r>
            <a:r>
              <a:rPr lang="en-US" sz="2400" dirty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Methods</a:t>
            </a:r>
            <a:r>
              <a:rPr lang="ru-RU" sz="24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)</a:t>
            </a:r>
            <a:r>
              <a:rPr lang="en-US" sz="24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. </a:t>
            </a:r>
            <a:r>
              <a:rPr lang="ru-RU" sz="2400" b="1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Как мы пришли к выводу о целесообразности разрешить открытие филиалов иностранных банков в Беларуси?</a:t>
            </a:r>
            <a:r>
              <a:rPr lang="ru-RU" sz="2400" dirty="0" smtClean="0">
                <a:latin typeface="Helvetica" charset="0"/>
                <a:ea typeface="ＭＳ Ｐゴシック" pitchFamily="34" charset="-128"/>
              </a:rPr>
              <a:t> Мы проводили другое исследование - о месте финансового рынка Беларуси в рейтинге глобальной конкурентоспособности Всемирного экономического форума в Давосе, и выяснили, что Беларусь, как и страны ЕАЭС, не входят даже в первую сотню стран в этом рейтинге. </a:t>
            </a:r>
            <a:endParaRPr lang="ru-RU" sz="24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6610350"/>
            <a:ext cx="4038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ru-RU" sz="1000" dirty="0"/>
              <a:t>Источник: Собственная </a:t>
            </a:r>
            <a:r>
              <a:rPr lang="ru-RU" sz="1000" dirty="0" smtClean="0"/>
              <a:t>разработка.</a:t>
            </a:r>
            <a:endParaRPr lang="ru-RU" sz="1000" dirty="0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8629" y="0"/>
            <a:ext cx="522654" cy="404664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M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" y="3120451"/>
            <a:ext cx="5639420" cy="348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012160" y="2996952"/>
            <a:ext cx="3153634" cy="3859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dirty="0" smtClean="0">
                <a:latin typeface="Helvetica" charset="0"/>
                <a:ea typeface="ＭＳ Ｐゴシック" pitchFamily="34" charset="-128"/>
              </a:rPr>
              <a:t>Причем анализ показал, что отставание складывается за счет оценок, характеризующих уровень развития коммерческих банков, а не рынка ценных бумаг. Рынок ценных бумаг пока развит относительно слабо во всех постсоциалистических странах. </a:t>
            </a:r>
            <a:endParaRPr lang="ru-RU" sz="1900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5796136" y="4865400"/>
            <a:ext cx="216024" cy="363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8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0" y="2090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38629" y="0"/>
            <a:ext cx="9105371" cy="256490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     Методология исследования (</a:t>
            </a:r>
            <a:r>
              <a:rPr lang="en-US" sz="24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Methods</a:t>
            </a:r>
            <a:r>
              <a:rPr lang="ru-RU" sz="24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)</a:t>
            </a:r>
            <a:r>
              <a:rPr lang="en-US" sz="24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. </a:t>
            </a:r>
            <a:r>
              <a:rPr lang="ru-RU" sz="24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Мы стали выяснять путем сравнительного анализа: что именно отличает банковские системы стран-лидеров в рейтинге от банковских систем стран-аутсайдеров? </a:t>
            </a:r>
            <a:r>
              <a:rPr lang="ru-RU" sz="2400" dirty="0" smtClean="0">
                <a:latin typeface="Helvetica" charset="0"/>
                <a:ea typeface="ＭＳ Ｐゴシック" pitchFamily="34" charset="-128"/>
              </a:rPr>
              <a:t>В итоге нами было обнаружено одно существенное отличие в декомпозиции банковских систем стран-лидеров и стран-аутсайдеров: присутствие у первых и отсутствие у вторых филиалов иностранных банков</a:t>
            </a:r>
            <a:endParaRPr lang="ru-RU" sz="2400" dirty="0">
              <a:latin typeface="Helvetica" charset="0"/>
              <a:ea typeface="ＭＳ Ｐゴシック" pitchFamily="34" charset="-128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0" y="6550223"/>
            <a:ext cx="403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dirty="0"/>
              <a:t>Источник</a:t>
            </a:r>
            <a:r>
              <a:rPr lang="en-US" sz="1400" dirty="0"/>
              <a:t>:</a:t>
            </a:r>
            <a:r>
              <a:rPr lang="ru-RU" sz="1400" dirty="0"/>
              <a:t> </a:t>
            </a:r>
            <a:r>
              <a:rPr lang="ru-RU" sz="1400" dirty="0" smtClean="0"/>
              <a:t>Собственная разработка</a:t>
            </a:r>
            <a:endParaRPr lang="en-US" sz="1400" dirty="0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38629" y="0"/>
            <a:ext cx="467544" cy="404664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M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708920"/>
            <a:ext cx="6752434" cy="3903018"/>
          </a:xfrm>
          <a:prstGeom prst="rect">
            <a:avLst/>
          </a:prstGeom>
        </p:spPr>
      </p:pic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38629" y="458856"/>
            <a:ext cx="467544" cy="323664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R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6988" y="-13643"/>
            <a:ext cx="9033952" cy="1758306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          </a:t>
            </a:r>
            <a:r>
              <a:rPr lang="ru-RU" sz="15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Существует методология, разработанная Советом по финансовой стабильности, который функционирует при организации </a:t>
            </a:r>
            <a:r>
              <a:rPr lang="en-US" sz="15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G</a:t>
            </a:r>
            <a:r>
              <a:rPr lang="ru-RU" sz="15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20, по отнесению того или иного банка в категорию «системно-значимые банки» (СЗБ). Каждые полгода составляется рейтинг СЗБ. В последнем рейтинге в ноябре 2015 г. в эту группу был отнесен 31 банк в мире. Эти банки имеют филиалы в десятках стран (некоторые– в более 60-ти странах). Это достаточно новый общемировой тренд: </a:t>
            </a:r>
            <a:r>
              <a:rPr lang="ru-RU" sz="1500" dirty="0">
                <a:cs typeface="Tahoma" pitchFamily="34" charset="0"/>
              </a:rPr>
              <a:t>до 1995 г. большинство банков работали в своих странах, но после либерализации мировой торговли финансовыми услугами в рамках ВТО, крупные банки стали приходить на рынки других стран</a:t>
            </a:r>
            <a:endParaRPr lang="ru-RU" sz="1500" dirty="0" smtClean="0">
              <a:cs typeface="Tahoma" pitchFamily="34" charset="0"/>
            </a:endParaRPr>
          </a:p>
        </p:txBody>
      </p:sp>
      <p:pic>
        <p:nvPicPr>
          <p:cNvPr id="19459" name="Picture 2" descr="Hs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844675"/>
            <a:ext cx="171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Barclays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100"/>
            <a:ext cx="2286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Standard Chartered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627438"/>
            <a:ext cx="1779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Royal Bank of Scotland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882900"/>
            <a:ext cx="16160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BNP Paribas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491163"/>
            <a:ext cx="230663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 descr="Société Générale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937125"/>
            <a:ext cx="20955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4" descr="Crédit Agricole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124575"/>
            <a:ext cx="9429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Accueil 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4381500"/>
            <a:ext cx="237490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8" descr="Banco Santander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5122863"/>
            <a:ext cx="18367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2" descr="Credit Suisse Logo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324100"/>
            <a:ext cx="2057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4" descr="UBS Logo SVG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744663"/>
            <a:ext cx="158591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6" descr="ING Logo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4381500"/>
            <a:ext cx="2095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8" descr="Nordea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698875"/>
            <a:ext cx="1905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UniCredit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6470650"/>
            <a:ext cx="2095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22" descr="http://ceylonrealestate.net/news/wp-content/uploads/2014/09/MUFG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4989513"/>
            <a:ext cx="1895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24" descr="Mizuho Financial Group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4476750"/>
            <a:ext cx="19954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6" descr="Sumitomo Mitsui Banking Logo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5256213"/>
            <a:ext cx="16843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8" descr="JP Morgan Chase 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3275013"/>
            <a:ext cx="28765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30" descr="Citi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4867275"/>
            <a:ext cx="1063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32" descr="Bank of America logo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727450"/>
            <a:ext cx="3067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34" descr="Goldman Sachs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4689475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36" descr="Morgan Stanley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2819400"/>
            <a:ext cx="2286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38" descr="Bank of New York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93988"/>
            <a:ext cx="1619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40" descr="State Street Corporation logo.sv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2044700"/>
            <a:ext cx="2571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42" descr="Wells Fargo Bank.sv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922713"/>
            <a:ext cx="841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44" descr="Bank Of China Logo.sv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5783263"/>
            <a:ext cx="19161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46" descr="Agricultural Bank of China logo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6388100"/>
            <a:ext cx="218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48" descr="Industrial and Commercial Bank of China (ICBC) logo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6399213"/>
            <a:ext cx="264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50" descr="China Construction Bank Logo.sv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8547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8" name="Прямоугольник 1"/>
          <p:cNvSpPr>
            <a:spLocks noChangeArrowheads="1"/>
          </p:cNvSpPr>
          <p:nvPr/>
        </p:nvSpPr>
        <p:spPr bwMode="auto">
          <a:xfrm>
            <a:off x="4270375" y="5835650"/>
            <a:ext cx="4873625" cy="1027113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9489" name="Прямоугольник 2"/>
          <p:cNvSpPr>
            <a:spLocks noChangeArrowheads="1"/>
          </p:cNvSpPr>
          <p:nvPr/>
        </p:nvSpPr>
        <p:spPr bwMode="auto">
          <a:xfrm>
            <a:off x="7099300" y="4343400"/>
            <a:ext cx="2051050" cy="145732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19490" name="Прямая соединительная линия 4"/>
          <p:cNvCxnSpPr>
            <a:cxnSpLocks noChangeShapeType="1"/>
          </p:cNvCxnSpPr>
          <p:nvPr/>
        </p:nvCxnSpPr>
        <p:spPr bwMode="auto">
          <a:xfrm flipV="1">
            <a:off x="4716463" y="1844675"/>
            <a:ext cx="0" cy="3990975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</p:cxnSp>
      <p:pic>
        <p:nvPicPr>
          <p:cNvPr id="19491" name="Picture 52" descr="http://futurelankan.com/wp-content/uploads/2014/05/images-17-300x71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947988"/>
            <a:ext cx="23399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2" name="Picture 54" descr="https://1.avatars.mds.yandex.net/get-entity_search/15188/37981189/S122x122Fit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5637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629" y="0"/>
            <a:ext cx="522654" cy="332656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M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51920" y="6194530"/>
            <a:ext cx="4038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dirty="0"/>
              <a:t>Источник</a:t>
            </a:r>
            <a:r>
              <a:rPr lang="en-US" sz="1200" dirty="0"/>
              <a:t>:</a:t>
            </a:r>
            <a:r>
              <a:rPr lang="ru-RU" sz="1200" dirty="0"/>
              <a:t> </a:t>
            </a:r>
            <a:r>
              <a:rPr lang="ru-RU" sz="1200" dirty="0" smtClean="0"/>
              <a:t>Собственная разработка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64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1671</Words>
  <Application>Microsoft Office PowerPoint</Application>
  <PresentationFormat>Экран (4:3)</PresentationFormat>
  <Paragraphs>202</Paragraphs>
  <Slides>25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Изучение работы филиалов иностранных банков в банковских системах зарубежных стран: количественная оценка выгод и потерь для развития национальной экономики</vt:lpstr>
      <vt:lpstr>Введение (Introduction)</vt:lpstr>
      <vt:lpstr>Введение (Introduction)</vt:lpstr>
      <vt:lpstr>Введение (Introduction)</vt:lpstr>
      <vt:lpstr>Введение (Introduction)</vt:lpstr>
      <vt:lpstr>       В настоящее время эта тема также актуальна в связи с активизацией процесса вступления в ВТО. Недавно принято политическое решение вступать в эту организацию. А одним из требований вступления страны в ВТО является либерализация финансового рынка и разрешение открытия филиалов иностранных банков в стране. Когда Украина, Казахстан, и др. страны вступали в ВТО им пришлось разрешить открытие филиалов иностранных банков. Для этих целей обычно разрабатывается отдельный нормативно-правовой акт. </vt:lpstr>
      <vt:lpstr>          Методология исследования (Methods). Как мы пришли к выводу о целесообразности разрешить открытие филиалов иностранных банков в Беларуси? Мы проводили другое исследование - о месте финансового рынка Беларуси в рейтинге глобальной конкурентоспособности Всемирного экономического форума в Давосе, и выяснили, что Беларусь, как и страны ЕАЭС, не входят даже в первую сотню стран в этом рейтинге. </vt:lpstr>
      <vt:lpstr>     Методология исследования (Methods). Мы стали выяснять путем сравнительного анализа: что именно отличает банковские системы стран-лидеров в рейтинге от банковских систем стран-аутсайдеров? В итоге нами было обнаружено одно существенное отличие в декомпозиции банковских систем стран-лидеров и стран-аутсайдеров: присутствие у первых и отсутствие у вторых филиалов иностранных банков</vt:lpstr>
      <vt:lpstr>          Существует методология, разработанная Советом по финансовой стабильности, который функционирует при организации G20, по отнесению того или иного банка в категорию «системно-значимые банки» (СЗБ). Каждые полгода составляется рейтинг СЗБ. В последнем рейтинге в ноябре 2015 г. в эту группу был отнесен 31 банк в мире. Эти банки имеют филиалы в десятках стран (некоторые– в более 60-ти странах). Это достаточно новый общемировой тренд: до 1995 г. большинство банков работали в своих странах, но после либерализации мировой торговли финансовыми услугами в рамках ВТО, крупные банки стали приходить на рынки других стран</vt:lpstr>
      <vt:lpstr>ИМЕННО ПРИСУТСТВИЕ ФИЛИАЛОВ СИСТЕМНО-ЗНАЧИМЫХ БАНКОВ ПОЗВОЛИЛО РЯДУ РАЗВИВАЮЩИХСЯ СТРАН (МАЛАЙЗИЯ, ЮАР, ЧИЛИ, ТАИЛАНД, ПЕРУ, ШРИ-ЛАНКА, И ДР.) ВЫСТРОИТЬ РАЗВИТЫЕ БАНКОВСКИЕ СИСТЕМЫ. В ЭТИХ СТРАНАХ РАЗВИТИЕ ФИНАНСОВОГО СЕКТОРА ОПЕРЕЖАЕТ РАЗВИТИЕ РЕАЛЬНОГО СЕКТОРА ЭКОНОМИКИ</vt:lpstr>
      <vt:lpstr>В Беларуси пока иностранные банки могут приходить на местный рынок только в виде дочерних учреждений. Но дочерние учреждения по сути являются теми же белорусскими банками со всеми их недостатками: они не имеют доступа к дешевым длинным и огромным по объему ресурсам на мировом финансовом рынке из-за низких кредитных рейтингов. Это делает слабой банковскую систему.</vt:lpstr>
      <vt:lpstr>Декомпозиция банковской системы Беларуси (113-е место в рейтинге GCI 2012-2013)</vt:lpstr>
      <vt:lpstr>        Это миф, что если открыть страну для прихода филиалов крупных иностранных банков, то местные банки будут либо разорены, либо поглощены. Нами были проанализированы декомпозиции более десяти стран и нигде мы не нашли примера, чтобы местные банки исчезли в какой-нибудь стране после прихода филиалов иностранных банков. Это объясняется тем, что у филиалов иностранных банков и местных банков – разные ниши, и они практически не конкурируют. Куда в большей степени с местными банками конкурируют дочерние учреждения иностранных банков, которым как раз открыт доступ в Беларусь.  Приведем несколько примеров декомпозиций банковских систем стран-лидеров. </vt:lpstr>
      <vt:lpstr> Декомпозиция банковской системы Канады  КАНАДА ОТКРЫЛА СВОЙ ФИНАНСОВЫЙ РЫНОК ДЛЯ ПРИХОДА СЗБ ОДНОЙ ИЗ ПОСЛЕДНИХ - В 1999 г. БЫЛИ ОПАСЕНИЯ, ЧТО КАНАДСКИЕ БАНКИ НЕ ВЫДЕРЖАТ КОНКУРЕНЦИИ. СТРАХИ ОКАЗАЛИСЬ НАПРАСНЫМИ. СЕГОДНЯ В РЕЙТИНГЕ GCI КАНАДА ЗАНИМАЕТ 1-Е МЕСТО ПО НАДЕЖНОСТИ БАНКОВ И 8-Е ПО РАЗВИТИЮ ФИНАНСОВОГО РЫНКА ПРИ ДЕКОМПОЗИЦИИ 29:24:26</vt:lpstr>
      <vt:lpstr>      Декомпозиция банковской системы Австралии  (6-е место в рейтинге по развитию финансового рынка, 3-е место по надежности банков)</vt:lpstr>
      <vt:lpstr>ДЕКОМПОЗИЦИЯ БАНКОВСКОЙ СИСТЕМЫ ЮАР  (12-Е МЕСТО В РЕЙТИНГЕ ПО РАЗВИТИЮ ФИНАНСОВОГО РЫНКА, 6-Е ПО НАДЕЖНОСТИ БАНКОВ, хотя по ВВП на душу населения занимает всего лишь 87-е место)</vt:lpstr>
      <vt:lpstr>ДЕКОМПОЗИЦИЯ БАНКОВСКОЙ СИСТЕМЫ МАЛАЙЗИИ  (9-е МЕСТО В РЕЙТИНГЕ) НИ В ОДНОЙ СТРАНЕ ОТКРЫТИЕ ФИЛИАЛОВ СЗБ  НЕ ПРИВЕЛО К ИСЧЕЗНОВЕНИЮ МЕСТНЫХ БАНКОВ</vt:lpstr>
      <vt:lpstr>ДЕКОМПОЗИЦИЯ БАНКОВСКОЙ СИСТЕМЫ ПОЛЬШИ  (35-е МЕСТО В РЕЙТИНГЕ GCI 2014-2015) ПОЛЬША, КАК И ДР. СТРАНЫ 5-КИ ЛИДЕРОВ ПРОСТО НАХОДЯТСЯ В ОБЩЕМИРОВОМ ТРЕНДЕ</vt:lpstr>
      <vt:lpstr>Декомпозиция банковской системы Литвы  (65-е место в рейтинге GCI 2014-2015)</vt:lpstr>
      <vt:lpstr>Декомпозиция банковской системы Латвии (33-е место в рейтинге GCI 2014-2015) В СТРАНАХ БАЛТИИ ПРИСУТСТВУЮТ ПРИМЕРНО ОДНИ И ТЕ ЖЕ ИНОСТРАННЫЕ БАНКИ, В ОСНОВНОМ ИЗ СКАНДИНАВСКИХ СТРАН </vt:lpstr>
      <vt:lpstr>Декомпозиция банковской системы Эстонии  (29-е место в рейтинге GCI 2014-2015) В СТРАНАХ БАЛТИИ ИНОСТРАННЫЕ БАНКИ ОСУЩЕСТВЛЯЮТ ДЕЯТЕЛЬНОСТЬ БОЛЬШЕ ИМЕННО В ФОРМЕ ФИЛИАЛОВ, А НЕ ДОЧЕРНИХ УЧРЕЖДЕНИЙ</vt:lpstr>
      <vt:lpstr>ДЕКОМПОЗИЦИЯ БАНКОВСКОЙ СИСТЕМЫ ЧЕХИИ  (44-Е МЕСТО В РЕЙТИНГЕ GCI 2014-2015) ЧЕХИЯ, КАК СТРАНА ПРИМЕРНО РАВНАЯ ПО РАЗМЕРУ БЕЛАРУСИ, В НАИБОЛЬШЕЙ СТЕПЕНИ МОЖЕТ СЛУЖИТЬ ОРИЕНТИРОМ ДЛЯ ТОГО, КАК МОГЛА БЫ ВЫГЛЯДЕТЬ ДЕКОМПОЗИЦИЯ БАНКОВСКОЙ СИСТЕМЫ БЕЛАРУСИ</vt:lpstr>
      <vt:lpstr>           Вывод: Важно преодолеть экономические страхи и фобии, которые            свойственны этноцентрическому постсоветскому менталитету и мировоззрению. Это касается как вступления в ВТО в целом, так и допуска филиалов иностранных банков в Беларусь в частности.  Сегодня вопрос должен ставиться не так: пускать или не пускать филиалы СЗБ, а как создать условия, чтобы привлечь в Беларусь как можно больше СЗБ?</vt:lpstr>
      <vt:lpstr>ЧТО ЭТО ДАСТ?  Нами были собраны и проанализированы статистические данные о показателях деятельности филиалов иностранных банков в Литве, Чехии, Словакии и экстраполированы средние результаты их деятельности с учетом времени их присутствия в этих странах на республику Беларусь. В итоге мы считаем, что может быть получен следующий эффект от прихода филиалов иностранных банков:</vt:lpstr>
      <vt:lpstr>Изучение работы филиалов иностранных банков в банковских системах зарубежных стран: количественная оценка выгод и потерь для развития национальной экономики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секторальных финансовых балансов как один из инструментов диагностики состояния национальной экономики (на примере Республики Беларусь)</dc:title>
  <dc:creator>user</dc:creator>
  <cp:lastModifiedBy>Extensa</cp:lastModifiedBy>
  <cp:revision>60</cp:revision>
  <dcterms:created xsi:type="dcterms:W3CDTF">2016-03-31T16:03:00Z</dcterms:created>
  <dcterms:modified xsi:type="dcterms:W3CDTF">2016-04-13T07:40:06Z</dcterms:modified>
</cp:coreProperties>
</file>